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9" r:id="rId1"/>
  </p:sldMasterIdLst>
  <p:notesMasterIdLst>
    <p:notesMasterId r:id="rId27"/>
  </p:notesMasterIdLst>
  <p:sldIdLst>
    <p:sldId id="256" r:id="rId2"/>
    <p:sldId id="257" r:id="rId3"/>
    <p:sldId id="258" r:id="rId4"/>
    <p:sldId id="280" r:id="rId5"/>
    <p:sldId id="266" r:id="rId6"/>
    <p:sldId id="268" r:id="rId7"/>
    <p:sldId id="267" r:id="rId8"/>
    <p:sldId id="259" r:id="rId9"/>
    <p:sldId id="271" r:id="rId10"/>
    <p:sldId id="272" r:id="rId11"/>
    <p:sldId id="270" r:id="rId12"/>
    <p:sldId id="269" r:id="rId13"/>
    <p:sldId id="260" r:id="rId14"/>
    <p:sldId id="274" r:id="rId15"/>
    <p:sldId id="261" r:id="rId16"/>
    <p:sldId id="262" r:id="rId17"/>
    <p:sldId id="277" r:id="rId18"/>
    <p:sldId id="278" r:id="rId19"/>
    <p:sldId id="273" r:id="rId20"/>
    <p:sldId id="263" r:id="rId21"/>
    <p:sldId id="264" r:id="rId22"/>
    <p:sldId id="265" r:id="rId23"/>
    <p:sldId id="275" r:id="rId24"/>
    <p:sldId id="279" r:id="rId25"/>
    <p:sldId id="276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6563EE-9698-48B9-8193-2AB98E10C81B}" type="datetimeFigureOut">
              <a:rPr lang="fr-CA" smtClean="0"/>
              <a:t>2019-11-06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9487D8-E300-4813-A3C0-88AB36B31A04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54742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/>
              <a:t>entreprise 4.0, c'est aussi ca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487D8-E300-4813-A3C0-88AB36B31A04}" type="slidenum">
              <a:rPr lang="fr-CA" smtClean="0"/>
              <a:t>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55516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/>
              <a:t>https://oregonhistoryproject.org/articles/historical-records/baker-city-telephone-operators-c-1910/#.XcGrYNVOmUk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487D8-E300-4813-A3C0-88AB36B31A04}" type="slidenum">
              <a:rPr lang="fr-CA" smtClean="0"/>
              <a:t>11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689670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/>
              <a:t>https://www.globosurfer.com/best-waterproof-walkie-talkies/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487D8-E300-4813-A3C0-88AB36B31A04}" type="slidenum">
              <a:rPr lang="fr-CA" smtClean="0"/>
              <a:t>13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850211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/>
              <a:t>http://www.criticalcommons.org/Members/ccManager/clips/timeMachineDatabaseDestruction.mp4/view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487D8-E300-4813-A3C0-88AB36B31A04}" type="slidenum">
              <a:rPr lang="fr-CA" smtClean="0"/>
              <a:t>20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69954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435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EC29B-7F86-414E-A07A-3C084670673C}" type="datetime1">
              <a:rPr lang="fr-CA" smtClean="0"/>
              <a:t>2019-11-06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41647969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EC29B-7F86-414E-A07A-3C084670673C}" type="datetime1">
              <a:rPr lang="fr-CA" smtClean="0"/>
              <a:t>2019-11-06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‹#›</a:t>
            </a:fld>
            <a:endParaRPr lang="fr-C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2034218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EC29B-7F86-414E-A07A-3C084670673C}" type="datetime1">
              <a:rPr lang="fr-CA" smtClean="0"/>
              <a:t>2019-11-06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27986237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EC29B-7F86-414E-A07A-3C084670673C}" type="datetime1">
              <a:rPr lang="fr-CA" smtClean="0"/>
              <a:t>2019-11-06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‹#›</a:t>
            </a:fld>
            <a:endParaRPr lang="fr-C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27627463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EC29B-7F86-414E-A07A-3C084670673C}" type="datetime1">
              <a:rPr lang="fr-CA" smtClean="0"/>
              <a:t>2019-11-06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61136091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DC096-7509-44E1-8314-2D4EAAC89201}" type="datetime1">
              <a:rPr lang="fr-CA" smtClean="0"/>
              <a:t>2019-11-06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56010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256A-3539-45CE-A9AE-BA8D1D4E8A11}" type="datetime1">
              <a:rPr lang="fr-CA" smtClean="0"/>
              <a:t>2019-11-06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88723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3C5D2-C620-4CE9-91F0-AF50BA3A1B5E}" type="datetime1">
              <a:rPr lang="fr-CA" smtClean="0"/>
              <a:t>2019-11-06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824AAF76-9F39-485C-887E-0521FF3B726B}" type="slidenum">
              <a:rPr lang="fr-CA" smtClean="0"/>
              <a:pPr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84452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E346F-7938-451E-AA39-A0125CE30C84}" type="datetime1">
              <a:rPr lang="fr-CA" smtClean="0"/>
              <a:t>2019-11-06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83164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6B34-03FE-4A9F-B89B-C1EB1D386EB9}" type="datetime1">
              <a:rPr lang="fr-CA" smtClean="0"/>
              <a:t>2019-11-06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34669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9CFB-8F74-48CE-8EB4-1197E51EFDBB}" type="datetime1">
              <a:rPr lang="fr-CA" smtClean="0"/>
              <a:t>2019-11-06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41099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B373-0625-4586-89BF-AE3A14FA3E46}" type="datetime1">
              <a:rPr lang="fr-CA" smtClean="0"/>
              <a:t>2019-11-06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55318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8B652-EA6B-47E3-87FA-9259718FEE2A}" type="datetime1">
              <a:rPr lang="fr-CA" smtClean="0"/>
              <a:t>2019-11-06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0679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832D-684C-4C12-AE4B-2BC0161FBD52}" type="datetime1">
              <a:rPr lang="fr-CA" smtClean="0"/>
              <a:t>2019-11-06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92859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846DD-E402-401E-8BCE-1C647B274435}" type="datetime1">
              <a:rPr lang="fr-CA" smtClean="0"/>
              <a:t>2019-11-06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51423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EC29B-7F86-414E-A07A-3C084670673C}" type="datetime1">
              <a:rPr lang="fr-CA" smtClean="0"/>
              <a:t>2019-11-06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CA"/>
              <a:t>Frédéric Bergeron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24AAF76-9F39-485C-887E-0521FF3B726B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97043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/>
              <a:t>Communication entre objets intelligents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/>
              <a:t>Frédéric Bergeron</a:t>
            </a:r>
          </a:p>
          <a:p>
            <a:r>
              <a:rPr lang="fr-CA" dirty="0"/>
              <a:t>Étudiant au doctorat au laboratoire </a:t>
            </a:r>
            <a:r>
              <a:rPr lang="fr-CA" dirty="0" err="1"/>
              <a:t>Domus</a:t>
            </a:r>
            <a:endParaRPr lang="fr-CA" dirty="0"/>
          </a:p>
          <a:p>
            <a:r>
              <a:rPr lang="fr-CA" dirty="0"/>
              <a:t>Supervisé par Sylvain Giroux, Kevin Bouchard et Sébastien </a:t>
            </a:r>
            <a:r>
              <a:rPr lang="fr-CA" dirty="0" err="1"/>
              <a:t>Gaboury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630945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La communication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Principes généraux</a:t>
            </a:r>
          </a:p>
          <a:p>
            <a:endParaRPr lang="fr-CA" dirty="0"/>
          </a:p>
          <a:p>
            <a:pPr lvl="1"/>
            <a:r>
              <a:rPr lang="fr-CA" dirty="0"/>
              <a:t>Communication sans-fil</a:t>
            </a:r>
          </a:p>
          <a:p>
            <a:pPr lvl="2"/>
            <a:r>
              <a:rPr lang="fr-CA" dirty="0"/>
              <a:t>Le message part d'une carte réseau sans fil</a:t>
            </a:r>
          </a:p>
          <a:p>
            <a:pPr lvl="2"/>
            <a:r>
              <a:rPr lang="fr-CA" dirty="0"/>
              <a:t>Un antenne diffuse le message</a:t>
            </a:r>
          </a:p>
          <a:p>
            <a:pPr lvl="2"/>
            <a:r>
              <a:rPr lang="fr-CA" dirty="0"/>
              <a:t>Le message aboutit éventuellement à l'antenne d'un routeur sans fil</a:t>
            </a:r>
          </a:p>
          <a:p>
            <a:pPr lvl="2"/>
            <a:endParaRPr lang="fr-CA" dirty="0"/>
          </a:p>
          <a:p>
            <a:pPr lvl="2"/>
            <a:r>
              <a:rPr lang="fr-CA" b="1" dirty="0"/>
              <a:t>Tous</a:t>
            </a:r>
            <a:r>
              <a:rPr lang="fr-CA" dirty="0"/>
              <a:t> les appareils à portée reçoivent aussi le message sur leur antenne</a:t>
            </a:r>
          </a:p>
          <a:p>
            <a:pPr lvl="3"/>
            <a:r>
              <a:rPr lang="fr-CA" dirty="0"/>
              <a:t>Mais le détruise si l'adresse de destination n'est pas la leur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10</a:t>
            </a:fld>
            <a:endParaRPr lang="fr-CA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9218" y="301543"/>
            <a:ext cx="5084570" cy="3718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927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La communication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>
                <a:solidFill>
                  <a:schemeClr val="tx1">
                    <a:lumMod val="50000"/>
                    <a:lumOff val="50000"/>
                  </a:schemeClr>
                </a:solidFill>
              </a:rPr>
              <a:t>Principes généraux</a:t>
            </a:r>
          </a:p>
          <a:p>
            <a:r>
              <a:rPr lang="fr-CA"/>
              <a:t>Communication point à point</a:t>
            </a:r>
          </a:p>
          <a:p>
            <a:pPr lvl="1"/>
            <a:r>
              <a:rPr lang="fr-CA"/>
              <a:t>ex: Téléphone</a:t>
            </a:r>
          </a:p>
          <a:p>
            <a:pPr lvl="1"/>
            <a:endParaRPr lang="fr-CA"/>
          </a:p>
          <a:p>
            <a:pPr lvl="1"/>
            <a:r>
              <a:rPr lang="fr-CA"/>
              <a:t>On utilise une adresse absolue</a:t>
            </a:r>
          </a:p>
          <a:p>
            <a:pPr lvl="1"/>
            <a:r>
              <a:rPr lang="fr-CA"/>
              <a:t>Le protocole de transport s'occupe de tout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11</a:t>
            </a:fld>
            <a:endParaRPr lang="fr-CA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8476" y="542717"/>
            <a:ext cx="4944374" cy="336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574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La communication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Principes généraux</a:t>
            </a:r>
          </a:p>
          <a:p>
            <a:r>
              <a:rPr lang="fr-C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Communication point à point</a:t>
            </a:r>
          </a:p>
          <a:p>
            <a:r>
              <a:rPr lang="fr-CA" dirty="0"/>
              <a:t>Communication par sujet</a:t>
            </a:r>
          </a:p>
          <a:p>
            <a:pPr lvl="1"/>
            <a:r>
              <a:rPr lang="fr-CA" dirty="0"/>
              <a:t>ex: Journaux</a:t>
            </a:r>
          </a:p>
          <a:p>
            <a:pPr lvl="1"/>
            <a:endParaRPr lang="fr-CA" dirty="0"/>
          </a:p>
          <a:p>
            <a:pPr lvl="1"/>
            <a:r>
              <a:rPr lang="fr-CA" dirty="0"/>
              <a:t>On utilise une adresse partielle et/ou</a:t>
            </a:r>
          </a:p>
          <a:p>
            <a:pPr lvl="1"/>
            <a:r>
              <a:rPr lang="fr-CA" dirty="0"/>
              <a:t>Un protocole logiciel s'occupe ensuite de déterminer à qui le message s'adresse</a:t>
            </a:r>
          </a:p>
          <a:p>
            <a:pPr lvl="2"/>
            <a:r>
              <a:rPr lang="fr-CA" dirty="0"/>
              <a:t>On envoie un message en mode point à point à un intermédiaire</a:t>
            </a:r>
          </a:p>
          <a:p>
            <a:pPr lvl="2"/>
            <a:r>
              <a:rPr lang="fr-CA" dirty="0"/>
              <a:t>L'intermédiaire envoie un message point à point à chaque destinataire inscrit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12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65730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D'autres formes de communication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/>
              <a:t>Communiquer à tous et à personne à la fois</a:t>
            </a:r>
          </a:p>
          <a:p>
            <a:pPr lvl="1"/>
            <a:r>
              <a:rPr lang="fr-CA"/>
              <a:t>ex: Blog</a:t>
            </a:r>
          </a:p>
          <a:p>
            <a:pPr lvl="1"/>
            <a:endParaRPr lang="fr-CA"/>
          </a:p>
          <a:p>
            <a:r>
              <a:rPr lang="fr-CA"/>
              <a:t>Communiquer sur une certaine distance</a:t>
            </a:r>
          </a:p>
          <a:p>
            <a:pPr lvl="1"/>
            <a:r>
              <a:rPr lang="fr-CA"/>
              <a:t>ex: Walkie-Talkie</a:t>
            </a:r>
          </a:p>
          <a:p>
            <a:endParaRPr lang="fr-CA"/>
          </a:p>
          <a:p>
            <a:pPr marL="0" indent="0">
              <a:buNone/>
            </a:pPr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13</a:t>
            </a:fld>
            <a:endParaRPr lang="fr-CA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587" y="1930400"/>
            <a:ext cx="5459934" cy="3146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98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Une nouvelle forme de communication- Idée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717" indent="0">
              <a:buNone/>
            </a:pPr>
            <a:r>
              <a:rPr lang="fr-CA"/>
              <a:t>Idée générale:</a:t>
            </a:r>
          </a:p>
          <a:p>
            <a:endParaRPr lang="fr-CA"/>
          </a:p>
          <a:p>
            <a:endParaRPr lang="fr-CA"/>
          </a:p>
          <a:p>
            <a:endParaRPr lang="fr-CA"/>
          </a:p>
          <a:p>
            <a:endParaRPr lang="fr-CA"/>
          </a:p>
          <a:p>
            <a:pPr marL="25717" indent="0">
              <a:buNone/>
            </a:pPr>
            <a:r>
              <a:rPr lang="fr-CA"/>
              <a:t>Hypothèse générale: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EA72-815C-42A8-835E-7D573E9B808F}" type="slidenum">
              <a:rPr lang="fr-CA" smtClean="0"/>
              <a:t>14</a:t>
            </a:fld>
            <a:endParaRPr lang="fr-CA"/>
          </a:p>
        </p:txBody>
      </p:sp>
      <p:sp>
        <p:nvSpPr>
          <p:cNvPr id="8" name="ZoneTexte 7"/>
          <p:cNvSpPr txBox="1"/>
          <p:nvPr/>
        </p:nvSpPr>
        <p:spPr>
          <a:xfrm>
            <a:off x="3249632" y="2041546"/>
            <a:ext cx="56756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>
                <a:solidFill>
                  <a:schemeClr val="accent4"/>
                </a:solidFill>
              </a:rPr>
              <a:t>Faire en sorte que chaque participant d'un système ne possède que l'information pertinente en tout temps</a:t>
            </a:r>
          </a:p>
          <a:p>
            <a:pPr algn="ctr"/>
            <a:endParaRPr lang="fr-CA">
              <a:solidFill>
                <a:schemeClr val="accent4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510384" y="4078404"/>
            <a:ext cx="51541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>
                <a:solidFill>
                  <a:schemeClr val="accent4"/>
                </a:solidFill>
              </a:rPr>
              <a:t>L'émetteur d'un message est le mieux placé pour savoir où le message est valide et pour combien de temps</a:t>
            </a:r>
          </a:p>
          <a:p>
            <a:pPr algn="ctr"/>
            <a:endParaRPr lang="fr-CA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326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Une nouvelle forme de communication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/>
              <a:t>Caractéristiques</a:t>
            </a:r>
          </a:p>
          <a:p>
            <a:pPr lvl="1"/>
            <a:r>
              <a:rPr lang="fr-CA"/>
              <a:t>Aucun destinataire (broadcast)</a:t>
            </a:r>
          </a:p>
          <a:p>
            <a:pPr lvl="1"/>
            <a:r>
              <a:rPr lang="fr-CA"/>
              <a:t>Portée physique aux messages</a:t>
            </a:r>
          </a:p>
          <a:p>
            <a:pPr lvl="1"/>
            <a:r>
              <a:rPr lang="fr-CA"/>
              <a:t>Limitation temporelle des messages</a:t>
            </a:r>
          </a:p>
          <a:p>
            <a:pPr lvl="1"/>
            <a:endParaRPr lang="fr-CA"/>
          </a:p>
          <a:p>
            <a:r>
              <a:rPr lang="fr-CA">
                <a:solidFill>
                  <a:schemeClr val="accent4"/>
                </a:solidFill>
              </a:rPr>
              <a:t>Bounded Message Protocol (BMP)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15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53160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BMP – Portée physique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/>
              <a:t>Portée mesurable</a:t>
            </a:r>
          </a:p>
          <a:p>
            <a:pPr lvl="1"/>
            <a:r>
              <a:rPr lang="fr-CA"/>
              <a:t>Situer l'origine dans un système de coordonnée (ex: Latitude/Longitude)</a:t>
            </a:r>
          </a:p>
          <a:p>
            <a:pPr lvl="1"/>
            <a:r>
              <a:rPr lang="fr-CA"/>
              <a:t>Exprimer la distance dans une unité de mesure (ex: Mètre)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16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72577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BMP – Portée physique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>
                <a:solidFill>
                  <a:schemeClr val="tx1">
                    <a:lumMod val="50000"/>
                    <a:lumOff val="50000"/>
                  </a:schemeClr>
                </a:solidFill>
              </a:rPr>
              <a:t>Portée mesurable</a:t>
            </a:r>
          </a:p>
          <a:p>
            <a:r>
              <a:rPr lang="fr-CA"/>
              <a:t>Portée conceptuelle</a:t>
            </a:r>
          </a:p>
          <a:p>
            <a:pPr lvl="1"/>
            <a:r>
              <a:rPr lang="fr-CA"/>
              <a:t>Parfois un rayon décrit mal une configuration physique</a:t>
            </a:r>
          </a:p>
          <a:p>
            <a:pPr lvl="1"/>
            <a:r>
              <a:rPr lang="fr-CA"/>
              <a:t>On remplace l'origine et la distance par un concept physique</a:t>
            </a:r>
          </a:p>
          <a:p>
            <a:pPr marL="457200" lvl="1" indent="0">
              <a:buNone/>
            </a:pPr>
            <a:r>
              <a:rPr lang="fr-CA"/>
              <a:t>    (ex: Du salon vers la cuisine)</a:t>
            </a:r>
          </a:p>
          <a:p>
            <a:pPr lvl="1"/>
            <a:r>
              <a:rPr lang="fr-CA"/>
              <a:t>Un mot plutôt qu'un chiffre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17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76021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BMP – Portée temporelle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L'information est volatile</a:t>
            </a:r>
          </a:p>
          <a:p>
            <a:pPr lvl="1"/>
            <a:r>
              <a:rPr lang="fr-CA" dirty="0"/>
              <a:t>Un capteur donne périodiquement une nouvelle lecture</a:t>
            </a:r>
          </a:p>
          <a:p>
            <a:pPr lvl="1"/>
            <a:r>
              <a:rPr lang="fr-CA" dirty="0"/>
              <a:t>Un événement planifié finit par se produire</a:t>
            </a:r>
          </a:p>
          <a:p>
            <a:pPr lvl="1"/>
            <a:r>
              <a:rPr lang="fr-CA" dirty="0"/>
              <a:t>L'environnement change</a:t>
            </a:r>
          </a:p>
          <a:p>
            <a:endParaRPr lang="fr-CA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pPr/>
              <a:t>18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52779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BMP – Portée temporelle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>
                <a:solidFill>
                  <a:schemeClr val="tx1">
                    <a:lumMod val="50000"/>
                    <a:lumOff val="50000"/>
                  </a:schemeClr>
                </a:solidFill>
              </a:rPr>
              <a:t>L'information est volatile</a:t>
            </a:r>
          </a:p>
          <a:p>
            <a:r>
              <a:rPr lang="fr-CA"/>
              <a:t>Définir pendant combien de temps le message devrait être conservé</a:t>
            </a:r>
          </a:p>
          <a:p>
            <a:pPr lvl="1"/>
            <a:r>
              <a:rPr lang="fr-CA"/>
              <a:t>Capacité à oublier</a:t>
            </a:r>
          </a:p>
          <a:p>
            <a:pPr lvl="1"/>
            <a:r>
              <a:rPr lang="fr-CA"/>
              <a:t>Fonctionner plus longtemps avec une mémoire limitée</a:t>
            </a:r>
          </a:p>
          <a:p>
            <a:pPr lvl="1"/>
            <a:r>
              <a:rPr lang="fr-CA"/>
              <a:t>Pas d'historique, juste l'actuel</a:t>
            </a:r>
          </a:p>
          <a:p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pPr/>
              <a:t>19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27669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Plan de la présentation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/>
              <a:t>Les objets connectés</a:t>
            </a:r>
          </a:p>
          <a:p>
            <a:r>
              <a:rPr lang="fr-CA"/>
              <a:t>Actuellement, la communication</a:t>
            </a:r>
          </a:p>
          <a:p>
            <a:r>
              <a:rPr lang="fr-CA"/>
              <a:t>Une nouvelle forme de communication: BMP</a:t>
            </a:r>
          </a:p>
          <a:p>
            <a:r>
              <a:rPr lang="fr-CA"/>
              <a:t>Application: intersection intelligente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62111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Applications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/>
              <a:t>Idéal pour les systèmes à base de règles</a:t>
            </a:r>
          </a:p>
          <a:p>
            <a:r>
              <a:rPr lang="fr-CA"/>
              <a:t>On reçoit de l'information générale, on analyse, on réagit</a:t>
            </a:r>
          </a:p>
          <a:p>
            <a:endParaRPr lang="fr-CA"/>
          </a:p>
          <a:p>
            <a:r>
              <a:rPr lang="fr-CA"/>
              <a:t>Systèmes fortement découplés</a:t>
            </a:r>
          </a:p>
          <a:p>
            <a:pPr lvl="1"/>
            <a:r>
              <a:rPr lang="fr-CA"/>
              <a:t>Chaque participant est totalement indépendant</a:t>
            </a:r>
          </a:p>
          <a:p>
            <a:pPr lvl="1"/>
            <a:r>
              <a:rPr lang="fr-CA"/>
              <a:t>Les participants partent et arrivent n'importe quand, le seul impact sera sur la disponibilité d'un type de donnée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20</a:t>
            </a:fld>
            <a:endParaRPr lang="fr-CA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42653" y="228601"/>
            <a:ext cx="2870757" cy="3721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607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Cas d'étude: Intersection intelligente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Contexte: </a:t>
            </a:r>
          </a:p>
          <a:p>
            <a:pPr lvl="1"/>
            <a:r>
              <a:rPr lang="fr-CA" dirty="0"/>
              <a:t>Toutes les voitures peuvent communiquer</a:t>
            </a:r>
          </a:p>
          <a:p>
            <a:pPr lvl="1"/>
            <a:r>
              <a:rPr lang="fr-CA" dirty="0"/>
              <a:t>Tous les éléments de l'intersection peuvent communiquer</a:t>
            </a:r>
          </a:p>
          <a:p>
            <a:endParaRPr lang="fr-CA" dirty="0"/>
          </a:p>
          <a:p>
            <a:r>
              <a:rPr lang="fr-CA" dirty="0"/>
              <a:t>Hypothèse: BMP suffit à faire fonctionner l'intersection</a:t>
            </a:r>
          </a:p>
          <a:p>
            <a:pPr lvl="1"/>
            <a:r>
              <a:rPr lang="fr-CA" dirty="0"/>
              <a:t>Plus encore, on peut réduire l'infrastructure physique!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21</a:t>
            </a:fld>
            <a:endParaRPr lang="fr-CA"/>
          </a:p>
        </p:txBody>
      </p:sp>
      <p:pic>
        <p:nvPicPr>
          <p:cNvPr id="6" name="Picture 2" descr="Image result for intersection ligh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74946" y="1602545"/>
            <a:ext cx="3896215" cy="3029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3869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Cas d'étude: Intersection intelligente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Expérimentation</a:t>
            </a:r>
          </a:p>
          <a:p>
            <a:pPr lvl="1"/>
            <a:r>
              <a:rPr lang="fr-CA" dirty="0"/>
              <a:t>Prototyper une intersection respectant le contexte au sein du DOMUS</a:t>
            </a:r>
          </a:p>
          <a:p>
            <a:pPr lvl="2"/>
            <a:r>
              <a:rPr lang="fr-CA" dirty="0"/>
              <a:t>Voitures téléguidées</a:t>
            </a:r>
          </a:p>
          <a:p>
            <a:pPr lvl="2"/>
            <a:r>
              <a:rPr lang="fr-CA" dirty="0"/>
              <a:t>Bandes </a:t>
            </a:r>
            <a:r>
              <a:rPr lang="fr-CA" dirty="0" err="1"/>
              <a:t>lunimeuses</a:t>
            </a:r>
            <a:endParaRPr lang="fr-CA" dirty="0"/>
          </a:p>
          <a:p>
            <a:pPr lvl="2"/>
            <a:r>
              <a:rPr lang="fr-CA" dirty="0"/>
              <a:t>Système de positionnement maison</a:t>
            </a:r>
          </a:p>
          <a:p>
            <a:pPr lvl="1"/>
            <a:r>
              <a:rPr lang="fr-CA" dirty="0"/>
              <a:t>Simuler une intersection dans un programme simulateur de </a:t>
            </a:r>
            <a:r>
              <a:rPr lang="fr-CA" dirty="0" err="1"/>
              <a:t>traffic</a:t>
            </a:r>
            <a:endParaRPr lang="fr-CA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22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28364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Conclusion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/>
              <a:t>Un nouveau protocole de communication</a:t>
            </a:r>
          </a:p>
          <a:p>
            <a:pPr lvl="1"/>
            <a:r>
              <a:rPr lang="fr-CA"/>
              <a:t>Donne le pouvoir à l'émetteur</a:t>
            </a:r>
          </a:p>
          <a:p>
            <a:pPr lvl="1"/>
            <a:r>
              <a:rPr lang="fr-CA"/>
              <a:t>Données éphémères</a:t>
            </a:r>
          </a:p>
          <a:p>
            <a:pPr lvl="1"/>
            <a:r>
              <a:rPr lang="fr-CA"/>
              <a:t>Diffuser de l'information d'intérêt général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pPr/>
              <a:t>23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97963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Conclusion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Un nouveau protocole de communication</a:t>
            </a:r>
          </a:p>
          <a:p>
            <a:pPr marL="457200" lvl="1" indent="0">
              <a:buNone/>
            </a:pPr>
            <a:endParaRPr lang="fr-CA" dirty="0"/>
          </a:p>
          <a:p>
            <a:r>
              <a:rPr lang="fr-CA" dirty="0"/>
              <a:t>Ouvre des nouvelles possibilités</a:t>
            </a:r>
          </a:p>
          <a:p>
            <a:pPr lvl="1"/>
            <a:r>
              <a:rPr lang="fr-CA" dirty="0"/>
              <a:t>Nouveaux modèles de propagation de données</a:t>
            </a:r>
          </a:p>
          <a:p>
            <a:pPr lvl="1"/>
            <a:r>
              <a:rPr lang="fr-CA" dirty="0"/>
              <a:t>Nouveaux algorithmes d'agrégation, d'analyse et de prédictions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pPr/>
              <a:t>24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76321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Questions!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pPr/>
              <a:t>25</a:t>
            </a:fld>
            <a:endParaRPr lang="fr-CA"/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6160" y="1746503"/>
            <a:ext cx="3764661" cy="3764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307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Les objets connectés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/>
              <a:t>Que sont-ils?</a:t>
            </a:r>
          </a:p>
          <a:p>
            <a:endParaRPr lang="fr-CA"/>
          </a:p>
          <a:p>
            <a:pPr lvl="1"/>
            <a:r>
              <a:rPr lang="fr-CA"/>
              <a:t>Des objets ayant actuellement une utilité</a:t>
            </a:r>
          </a:p>
          <a:p>
            <a:pPr lvl="1"/>
            <a:r>
              <a:rPr lang="fr-CA"/>
              <a:t>Des objets de notre quotidien</a:t>
            </a:r>
          </a:p>
          <a:p>
            <a:pPr lvl="1"/>
            <a:endParaRPr lang="fr-CA"/>
          </a:p>
          <a:p>
            <a:pPr marL="457200" lvl="1" indent="0">
              <a:buNone/>
            </a:pPr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3</a:t>
            </a:fld>
            <a:endParaRPr lang="fr-CA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0401" y="2591390"/>
            <a:ext cx="1619048" cy="1619048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4292" y="2096748"/>
            <a:ext cx="1851972" cy="2608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949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Les objets connectés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Que sont-ils?</a:t>
            </a:r>
          </a:p>
          <a:p>
            <a:endParaRPr lang="fr-CA" dirty="0"/>
          </a:p>
          <a:p>
            <a:pPr lvl="1"/>
            <a:r>
              <a:rPr lang="fr-CA" dirty="0"/>
              <a:t>Des objets capables de communiquer</a:t>
            </a:r>
          </a:p>
          <a:p>
            <a:pPr lvl="1"/>
            <a:r>
              <a:rPr lang="fr-CA" dirty="0"/>
              <a:t>Des objets disposant de capteurs</a:t>
            </a:r>
          </a:p>
          <a:p>
            <a:pPr lvl="1"/>
            <a:r>
              <a:rPr lang="fr-CA" dirty="0"/>
              <a:t>Des ordinateurs de très faible capacité</a:t>
            </a:r>
          </a:p>
          <a:p>
            <a:pPr lvl="2"/>
            <a:r>
              <a:rPr lang="fr-CA" dirty="0"/>
              <a:t>ex: Arduino </a:t>
            </a:r>
            <a:r>
              <a:rPr lang="fr-CA" dirty="0" err="1"/>
              <a:t>Uno</a:t>
            </a:r>
            <a:r>
              <a:rPr lang="fr-CA" dirty="0"/>
              <a:t>, 32ko mémoire vive, pas de disque dur, cadence 16MHz</a:t>
            </a:r>
          </a:p>
          <a:p>
            <a:pPr lvl="1"/>
            <a:endParaRPr lang="fr-CA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4</a:t>
            </a:fld>
            <a:endParaRPr lang="fr-CA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0401" y="2591390"/>
            <a:ext cx="1619048" cy="1619048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4292" y="2096748"/>
            <a:ext cx="1851972" cy="2608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195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Les objets connectés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Que sont-ils?</a:t>
            </a:r>
          </a:p>
          <a:p>
            <a:r>
              <a:rPr lang="fr-CA" dirty="0"/>
              <a:t>Que font-ils?</a:t>
            </a:r>
          </a:p>
          <a:p>
            <a:pPr lvl="1"/>
            <a:endParaRPr lang="fr-CA" dirty="0"/>
          </a:p>
          <a:p>
            <a:pPr lvl="1"/>
            <a:r>
              <a:rPr lang="fr-CA" dirty="0"/>
              <a:t>Collectent et diffusent l'information collectée par leurs capteurs</a:t>
            </a:r>
          </a:p>
          <a:p>
            <a:pPr lvl="1"/>
            <a:r>
              <a:rPr lang="fr-CA" dirty="0"/>
              <a:t>Relayent l'information transmise par d'autres objets</a:t>
            </a:r>
          </a:p>
          <a:p>
            <a:pPr lvl="1"/>
            <a:r>
              <a:rPr lang="fr-CA" dirty="0"/>
              <a:t>Présentent une certaine intelligence</a:t>
            </a:r>
          </a:p>
          <a:p>
            <a:endParaRPr lang="fr-CA" dirty="0"/>
          </a:p>
          <a:p>
            <a:pPr lvl="1"/>
            <a:endParaRPr lang="fr-CA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5</a:t>
            </a:fld>
            <a:endParaRPr lang="fr-CA"/>
          </a:p>
        </p:txBody>
      </p:sp>
      <p:pic>
        <p:nvPicPr>
          <p:cNvPr id="6" name="Picture 4" descr="Image result for internet of things 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7537" y="0"/>
            <a:ext cx="6276744" cy="3295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8566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Les objets connectés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>
                <a:solidFill>
                  <a:schemeClr val="tx1">
                    <a:lumMod val="50000"/>
                    <a:lumOff val="50000"/>
                  </a:schemeClr>
                </a:solidFill>
              </a:rPr>
              <a:t>Que sont-ils?</a:t>
            </a:r>
          </a:p>
          <a:p>
            <a:r>
              <a:rPr lang="fr-CA">
                <a:solidFill>
                  <a:schemeClr val="tx1">
                    <a:lumMod val="50000"/>
                    <a:lumOff val="50000"/>
                  </a:schemeClr>
                </a:solidFill>
              </a:rPr>
              <a:t>Que font-ils?</a:t>
            </a:r>
          </a:p>
          <a:p>
            <a:r>
              <a:rPr lang="fr-CA"/>
              <a:t>Où sont-ils?</a:t>
            </a:r>
          </a:p>
          <a:p>
            <a:endParaRPr lang="fr-CA"/>
          </a:p>
          <a:p>
            <a:pPr lvl="1"/>
            <a:r>
              <a:rPr lang="fr-CA"/>
              <a:t>À la maison</a:t>
            </a:r>
          </a:p>
          <a:p>
            <a:pPr lvl="1"/>
            <a:r>
              <a:rPr lang="fr-CA"/>
              <a:t>En entreprise </a:t>
            </a:r>
          </a:p>
          <a:p>
            <a:pPr marL="34290" indent="0">
              <a:buNone/>
            </a:pPr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91800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Les objets connectés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>
                <a:solidFill>
                  <a:schemeClr val="tx1">
                    <a:lumMod val="50000"/>
                    <a:lumOff val="50000"/>
                  </a:schemeClr>
                </a:solidFill>
              </a:rPr>
              <a:t>Que sont-ils?</a:t>
            </a:r>
          </a:p>
          <a:p>
            <a:r>
              <a:rPr lang="fr-CA">
                <a:solidFill>
                  <a:schemeClr val="tx1">
                    <a:lumMod val="50000"/>
                    <a:lumOff val="50000"/>
                  </a:schemeClr>
                </a:solidFill>
              </a:rPr>
              <a:t>Que font-ils?</a:t>
            </a:r>
          </a:p>
          <a:p>
            <a:r>
              <a:rPr lang="fr-CA">
                <a:solidFill>
                  <a:schemeClr val="tx1">
                    <a:lumMod val="50000"/>
                    <a:lumOff val="50000"/>
                  </a:schemeClr>
                </a:solidFill>
              </a:rPr>
              <a:t>Où sont-ils?</a:t>
            </a:r>
          </a:p>
          <a:p>
            <a:pPr marL="0" indent="0">
              <a:buNone/>
            </a:pPr>
            <a:endParaRPr lang="fr-CA"/>
          </a:p>
          <a:p>
            <a:r>
              <a:rPr lang="fr-CA"/>
              <a:t>Où seront-ils?</a:t>
            </a:r>
          </a:p>
          <a:p>
            <a:endParaRPr lang="fr-CA"/>
          </a:p>
          <a:p>
            <a:pPr lvl="1"/>
            <a:r>
              <a:rPr lang="fr-CA"/>
              <a:t>Partout où ils ne sont pas déjà!</a:t>
            </a:r>
          </a:p>
          <a:p>
            <a:pPr lvl="1"/>
            <a:r>
              <a:rPr lang="fr-CA"/>
              <a:t>Possiblement le secteur qui connaîtra la plus grande croissance en informatique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62859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La communication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/>
              <a:t>Principes généraux</a:t>
            </a:r>
          </a:p>
          <a:p>
            <a:endParaRPr lang="fr-CA"/>
          </a:p>
          <a:p>
            <a:pPr lvl="1"/>
            <a:r>
              <a:rPr lang="fr-CA"/>
              <a:t>Chaque message a un en-tête</a:t>
            </a:r>
          </a:p>
          <a:p>
            <a:pPr lvl="2"/>
            <a:r>
              <a:rPr lang="fr-CA"/>
              <a:t>Propre à chaque protocole</a:t>
            </a:r>
          </a:p>
          <a:p>
            <a:pPr lvl="2"/>
            <a:r>
              <a:rPr lang="fr-CA"/>
              <a:t>Contient l'information nécessaire au fonctionnement du protocole</a:t>
            </a:r>
          </a:p>
          <a:p>
            <a:pPr lvl="2"/>
            <a:r>
              <a:rPr lang="fr-CA"/>
              <a:t>Contient une </a:t>
            </a:r>
            <a:r>
              <a:rPr lang="fr-CA" b="1"/>
              <a:t>adresse de destination</a:t>
            </a:r>
          </a:p>
          <a:p>
            <a:pPr lvl="2"/>
            <a:r>
              <a:rPr lang="fr-CA"/>
              <a:t>Décrit parfois aussi le message (ou comment l'interpréter)</a:t>
            </a:r>
          </a:p>
          <a:p>
            <a:pPr lvl="2"/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8</a:t>
            </a:fld>
            <a:endParaRPr lang="fr-CA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928" y="1270000"/>
            <a:ext cx="5979469" cy="2242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639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La communication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/>
              <a:t>Principes généraux</a:t>
            </a:r>
          </a:p>
          <a:p>
            <a:endParaRPr lang="fr-CA"/>
          </a:p>
          <a:p>
            <a:pPr lvl="1"/>
            <a:r>
              <a:rPr lang="fr-CA"/>
              <a:t>Communication filaire</a:t>
            </a:r>
          </a:p>
          <a:p>
            <a:pPr lvl="2"/>
            <a:r>
              <a:rPr lang="fr-CA"/>
              <a:t>Le message part d'une carte réseau</a:t>
            </a:r>
          </a:p>
          <a:p>
            <a:pPr lvl="2"/>
            <a:r>
              <a:rPr lang="fr-CA"/>
              <a:t>Le message aboutit éventuellement à un commutateur réseau (network switch)</a:t>
            </a:r>
          </a:p>
          <a:p>
            <a:pPr lvl="2"/>
            <a:r>
              <a:rPr lang="fr-CA"/>
              <a:t>Le commutateur lit l'adresse et transmet de message sur le bon fil</a:t>
            </a:r>
          </a:p>
          <a:p>
            <a:pPr lvl="2"/>
            <a:r>
              <a:rPr lang="fr-CA"/>
              <a:t>Le message arrive éventuellement sur une carte réseau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Frédéric Bergeron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AF76-9F39-485C-887E-0521FF3B726B}" type="slidenum">
              <a:rPr lang="fr-CA" smtClean="0"/>
              <a:t>9</a:t>
            </a:fld>
            <a:endParaRPr lang="fr-CA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8953" y="1164566"/>
            <a:ext cx="3771734" cy="2270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536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1633</TotalTime>
  <Words>897</Words>
  <Application>Microsoft Office PowerPoint</Application>
  <PresentationFormat>Widescreen</PresentationFormat>
  <Paragraphs>220</Paragraphs>
  <Slides>25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Trebuchet MS</vt:lpstr>
      <vt:lpstr>Wingdings 3</vt:lpstr>
      <vt:lpstr>Facette</vt:lpstr>
      <vt:lpstr>Communication entre objets intelligents</vt:lpstr>
      <vt:lpstr>Plan de la présentation</vt:lpstr>
      <vt:lpstr>Les objets connectés</vt:lpstr>
      <vt:lpstr>Les objets connectés</vt:lpstr>
      <vt:lpstr>Les objets connectés</vt:lpstr>
      <vt:lpstr>Les objets connectés</vt:lpstr>
      <vt:lpstr>Les objets connectés</vt:lpstr>
      <vt:lpstr>La communication</vt:lpstr>
      <vt:lpstr>La communication</vt:lpstr>
      <vt:lpstr>La communication</vt:lpstr>
      <vt:lpstr>La communication</vt:lpstr>
      <vt:lpstr>La communication</vt:lpstr>
      <vt:lpstr>D'autres formes de communication</vt:lpstr>
      <vt:lpstr>Une nouvelle forme de communication- Idée</vt:lpstr>
      <vt:lpstr>Une nouvelle forme de communication</vt:lpstr>
      <vt:lpstr>BMP – Portée physique</vt:lpstr>
      <vt:lpstr>BMP – Portée physique</vt:lpstr>
      <vt:lpstr>BMP – Portée temporelle</vt:lpstr>
      <vt:lpstr>BMP – Portée temporelle</vt:lpstr>
      <vt:lpstr>Applications</vt:lpstr>
      <vt:lpstr>Cas d'étude: Intersection intelligente</vt:lpstr>
      <vt:lpstr>Cas d'étude: Intersection intelligente</vt:lpstr>
      <vt:lpstr>Conclusion</vt:lpstr>
      <vt:lpstr>Conclusion</vt:lpstr>
      <vt:lpstr>Questions!</vt:lpstr>
    </vt:vector>
  </TitlesOfParts>
  <Company>Université de Sherbrooke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 entre objets intelligents</dc:title>
  <dc:creator>Frédéric Bergeron</dc:creator>
  <cp:lastModifiedBy>Frédéric Bergeron</cp:lastModifiedBy>
  <cp:revision>28</cp:revision>
  <dcterms:created xsi:type="dcterms:W3CDTF">2019-11-04T20:39:24Z</dcterms:created>
  <dcterms:modified xsi:type="dcterms:W3CDTF">2019-11-06T17:18:34Z</dcterms:modified>
</cp:coreProperties>
</file>