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64" r:id="rId1"/>
  </p:sldMasterIdLst>
  <p:notesMasterIdLst>
    <p:notesMasterId r:id="rId1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909" autoAdjust="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F5C9A-75B7-4FEE-AA88-454187976F58}" type="datetimeFigureOut">
              <a:rPr lang="en-CA" smtClean="0"/>
              <a:t>2016-04-22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D566B-3291-4C93-87E6-D521693206EC}" type="slidenum">
              <a:rPr lang="en-CA" smtClean="0"/>
              <a:t>‹#›</a:t>
            </a:fld>
            <a:endParaRPr lang="en-CA"/>
          </a:p>
        </p:txBody>
      </p:sp>
    </p:spTree>
    <p:extLst>
      <p:ext uri="{BB962C8B-B14F-4D97-AF65-F5344CB8AC3E}">
        <p14:creationId xmlns:p14="http://schemas.microsoft.com/office/powerpoint/2010/main" val="1896620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AAD566B-3291-4C93-87E6-D521693206EC}" type="slidenum">
              <a:rPr lang="en-CA" smtClean="0"/>
              <a:t>1</a:t>
            </a:fld>
            <a:endParaRPr lang="en-CA"/>
          </a:p>
        </p:txBody>
      </p:sp>
    </p:spTree>
    <p:extLst>
      <p:ext uri="{BB962C8B-B14F-4D97-AF65-F5344CB8AC3E}">
        <p14:creationId xmlns:p14="http://schemas.microsoft.com/office/powerpoint/2010/main" val="1159397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Kitchen dining room : 20 cm</a:t>
            </a:r>
            <a:br>
              <a:rPr lang="en-CA" smtClean="0"/>
            </a:br>
            <a:r>
              <a:rPr lang="en-CA" smtClean="0"/>
              <a:t>Living room / hall 75 cm</a:t>
            </a:r>
            <a:br>
              <a:rPr lang="en-CA" smtClean="0"/>
            </a:br>
            <a:r>
              <a:rPr lang="en-CA" smtClean="0"/>
              <a:t>Bedroom</a:t>
            </a:r>
            <a:r>
              <a:rPr lang="en-CA" baseline="0" smtClean="0"/>
              <a:t> / Bathroom 60cm</a:t>
            </a:r>
            <a:br>
              <a:rPr lang="en-CA" baseline="0" smtClean="0"/>
            </a:br>
            <a:r>
              <a:rPr lang="en-CA" baseline="0" smtClean="0"/>
              <a:t>Counter 30cm</a:t>
            </a:r>
            <a:endParaRPr lang="en-CA"/>
          </a:p>
        </p:txBody>
      </p:sp>
      <p:sp>
        <p:nvSpPr>
          <p:cNvPr id="4" name="Slide Number Placeholder 3"/>
          <p:cNvSpPr>
            <a:spLocks noGrp="1"/>
          </p:cNvSpPr>
          <p:nvPr>
            <p:ph type="sldNum" sz="quarter" idx="10"/>
          </p:nvPr>
        </p:nvSpPr>
        <p:spPr/>
        <p:txBody>
          <a:bodyPr/>
          <a:lstStyle/>
          <a:p>
            <a:fld id="{DAAD566B-3291-4C93-87E6-D521693206EC}" type="slidenum">
              <a:rPr lang="en-CA" smtClean="0"/>
              <a:t>9</a:t>
            </a:fld>
            <a:endParaRPr lang="en-CA"/>
          </a:p>
        </p:txBody>
      </p:sp>
    </p:spTree>
    <p:extLst>
      <p:ext uri="{BB962C8B-B14F-4D97-AF65-F5344CB8AC3E}">
        <p14:creationId xmlns:p14="http://schemas.microsoft.com/office/powerpoint/2010/main" val="2577095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10 fold cross-validation, as set by </a:t>
            </a:r>
            <a:r>
              <a:rPr lang="en-CA" dirty="0" smtClean="0"/>
              <a:t>default</a:t>
            </a:r>
            <a:br>
              <a:rPr lang="en-CA" dirty="0" smtClean="0"/>
            </a:br>
            <a:r>
              <a:rPr lang="en-CA" dirty="0" smtClean="0"/>
              <a:t>J48 graft:</a:t>
            </a:r>
            <a:r>
              <a:rPr lang="en-CA" baseline="0" dirty="0" smtClean="0"/>
              <a:t> same as J48, but with add node as a post-</a:t>
            </a:r>
            <a:r>
              <a:rPr lang="en-CA" baseline="0" dirty="0" err="1" smtClean="0"/>
              <a:t>precessing</a:t>
            </a:r>
            <a:r>
              <a:rPr lang="en-CA" baseline="0" dirty="0" smtClean="0"/>
              <a:t> step</a:t>
            </a:r>
            <a:endParaRPr lang="en-CA" dirty="0"/>
          </a:p>
        </p:txBody>
      </p:sp>
      <p:sp>
        <p:nvSpPr>
          <p:cNvPr id="4" name="Slide Number Placeholder 3"/>
          <p:cNvSpPr>
            <a:spLocks noGrp="1"/>
          </p:cNvSpPr>
          <p:nvPr>
            <p:ph type="sldNum" sz="quarter" idx="10"/>
          </p:nvPr>
        </p:nvSpPr>
        <p:spPr/>
        <p:txBody>
          <a:bodyPr/>
          <a:lstStyle/>
          <a:p>
            <a:fld id="{DAAD566B-3291-4C93-87E6-D521693206EC}" type="slidenum">
              <a:rPr lang="en-CA" smtClean="0"/>
              <a:t>10</a:t>
            </a:fld>
            <a:endParaRPr lang="en-CA"/>
          </a:p>
        </p:txBody>
      </p:sp>
    </p:spTree>
    <p:extLst>
      <p:ext uri="{BB962C8B-B14F-4D97-AF65-F5344CB8AC3E}">
        <p14:creationId xmlns:p14="http://schemas.microsoft.com/office/powerpoint/2010/main" val="1040760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smtClean="0">
                <a:solidFill>
                  <a:schemeClr val="tx1"/>
                </a:solidFill>
                <a:latin typeface="+mn-lt"/>
                <a:ea typeface="+mn-ea"/>
                <a:cs typeface="+mn-cs"/>
              </a:rPr>
              <a:t>Functional Tree FT in Table 1, is a normal tree with logistic regression functions at inner nodes or leaves or both, as in our experiment. </a:t>
            </a:r>
          </a:p>
          <a:p>
            <a:r>
              <a:rPr lang="en-US" sz="1200" b="0" i="0" u="none" strike="noStrike" kern="1200" baseline="0" smtClean="0">
                <a:solidFill>
                  <a:schemeClr val="tx1"/>
                </a:solidFill>
                <a:latin typeface="+mn-lt"/>
                <a:ea typeface="+mn-ea"/>
                <a:cs typeface="+mn-cs"/>
              </a:rPr>
              <a:t>NBTree [23] is another tree with the main characteristic that there is naive Bayes classifiers on the leaves </a:t>
            </a:r>
          </a:p>
          <a:p>
            <a:r>
              <a:rPr lang="en-US" sz="1200" b="0" i="0" u="none" strike="noStrike" kern="1200" baseline="0" smtClean="0">
                <a:solidFill>
                  <a:schemeClr val="tx1"/>
                </a:solidFill>
                <a:latin typeface="+mn-lt"/>
                <a:ea typeface="+mn-ea"/>
                <a:cs typeface="+mn-cs"/>
              </a:rPr>
              <a:t>Logistic Model Tree LMT in table 1, looks like the FT in the way that there is logistic regression functions at the leaves. It produces bigger trees than FT, thus being longer to train for similar accuracy. </a:t>
            </a:r>
            <a:endParaRPr lang="en-CA"/>
          </a:p>
        </p:txBody>
      </p:sp>
      <p:sp>
        <p:nvSpPr>
          <p:cNvPr id="4" name="Slide Number Placeholder 3"/>
          <p:cNvSpPr>
            <a:spLocks noGrp="1"/>
          </p:cNvSpPr>
          <p:nvPr>
            <p:ph type="sldNum" sz="quarter" idx="10"/>
          </p:nvPr>
        </p:nvSpPr>
        <p:spPr/>
        <p:txBody>
          <a:bodyPr/>
          <a:lstStyle/>
          <a:p>
            <a:fld id="{DAAD566B-3291-4C93-87E6-D521693206EC}" type="slidenum">
              <a:rPr lang="en-CA" smtClean="0"/>
              <a:t>11</a:t>
            </a:fld>
            <a:endParaRPr lang="en-CA"/>
          </a:p>
        </p:txBody>
      </p:sp>
    </p:spTree>
    <p:extLst>
      <p:ext uri="{BB962C8B-B14F-4D97-AF65-F5344CB8AC3E}">
        <p14:creationId xmlns:p14="http://schemas.microsoft.com/office/powerpoint/2010/main" val="2131294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100 tree in random forest</a:t>
            </a:r>
            <a:endParaRPr lang="en-CA" dirty="0"/>
          </a:p>
        </p:txBody>
      </p:sp>
      <p:sp>
        <p:nvSpPr>
          <p:cNvPr id="4" name="Slide Number Placeholder 3"/>
          <p:cNvSpPr>
            <a:spLocks noGrp="1"/>
          </p:cNvSpPr>
          <p:nvPr>
            <p:ph type="sldNum" sz="quarter" idx="10"/>
          </p:nvPr>
        </p:nvSpPr>
        <p:spPr/>
        <p:txBody>
          <a:bodyPr/>
          <a:lstStyle/>
          <a:p>
            <a:fld id="{DAAD566B-3291-4C93-87E6-D521693206EC}" type="slidenum">
              <a:rPr lang="en-CA" smtClean="0"/>
              <a:t>12</a:t>
            </a:fld>
            <a:endParaRPr lang="en-CA"/>
          </a:p>
        </p:txBody>
      </p:sp>
    </p:spTree>
    <p:extLst>
      <p:ext uri="{BB962C8B-B14F-4D97-AF65-F5344CB8AC3E}">
        <p14:creationId xmlns:p14="http://schemas.microsoft.com/office/powerpoint/2010/main" val="4118281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6C220F-0F3C-49CD-BE0A-1A118F9705DD}" type="datetime1">
              <a:rPr lang="en-US" smtClean="0"/>
              <a:t>4/22/2016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462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DC015E-5B80-464F-AB98-0FCF0FC06D48}" type="datetime1">
              <a:rPr lang="en-US" smtClean="0"/>
              <a:t>4/22/2016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3243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9A031-5C9C-4430-A317-3210D03E3EB1}" type="datetime1">
              <a:rPr lang="en-US" smtClean="0"/>
              <a:t>4/22/2016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052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BE4FBE-780F-4120-A6EF-A4FF7D4B8170}" type="datetime1">
              <a:rPr lang="en-US" smtClean="0"/>
              <a:t>4/22/2016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18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D9C5E-06DD-4F40-A114-F8EA17A1C6FB}" type="datetime1">
              <a:rPr lang="en-US" smtClean="0"/>
              <a:t>4/22/2016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5437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CD4BDE-85D6-4BBD-80D2-692ED13265FA}" type="datetime1">
              <a:rPr lang="en-US" smtClean="0"/>
              <a:t>4/22/2016</a:t>
            </a:fld>
            <a:endParaRPr lang="en-US" dirty="0"/>
          </a:p>
        </p:txBody>
      </p:sp>
      <p:sp>
        <p:nvSpPr>
          <p:cNvPr id="6" name="Footer Placeholder 5"/>
          <p:cNvSpPr>
            <a:spLocks noGrp="1"/>
          </p:cNvSpPr>
          <p:nvPr>
            <p:ph type="ftr" sz="quarter" idx="11"/>
          </p:nvPr>
        </p:nvSpPr>
        <p:spPr/>
        <p:txBody>
          <a:bodyPr/>
          <a:lstStyle/>
          <a:p>
            <a:r>
              <a:rPr lang="fr-CA" smtClean="0"/>
              <a:t>Frédéric Bergeron - Université de Sherbrooke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4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E0AB19-5856-4640-A45E-3455D3417FCB}" type="datetime1">
              <a:rPr lang="en-US" smtClean="0"/>
              <a:t>4/22/2016</a:t>
            </a:fld>
            <a:endParaRPr lang="en-US" dirty="0"/>
          </a:p>
        </p:txBody>
      </p:sp>
      <p:sp>
        <p:nvSpPr>
          <p:cNvPr id="8" name="Footer Placeholder 7"/>
          <p:cNvSpPr>
            <a:spLocks noGrp="1"/>
          </p:cNvSpPr>
          <p:nvPr>
            <p:ph type="ftr" sz="quarter" idx="11"/>
          </p:nvPr>
        </p:nvSpPr>
        <p:spPr/>
        <p:txBody>
          <a:bodyPr/>
          <a:lstStyle/>
          <a:p>
            <a:r>
              <a:rPr lang="fr-CA" smtClean="0"/>
              <a:t>Frédéric Bergeron - Université de Sherbrooke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363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C8BDD0-2E25-4EE9-BEC6-D27C44E495C1}" type="datetime1">
              <a:rPr lang="en-US" smtClean="0"/>
              <a:t>4/22/2016</a:t>
            </a:fld>
            <a:endParaRPr lang="en-US" dirty="0"/>
          </a:p>
        </p:txBody>
      </p:sp>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761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1F5AD2-3251-4C17-8574-A3A60BC61DF4}" type="datetime1">
              <a:rPr lang="en-US" smtClean="0"/>
              <a:t>4/22/2016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fr-CA" smtClean="0"/>
              <a:t>Frédéric Bergeron - Université de Sherbrooke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8732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68266ED-204C-47B4-850D-A02FC3354155}" type="datetime1">
              <a:rPr lang="en-US" smtClean="0"/>
              <a:t>4/22/2016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fr-CA" smtClean="0"/>
              <a:t>Frédéric Bergeron - Université de Sherbrooke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365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3CBF3A04-576D-4657-BD63-235AA4FD4C8C}" type="datetime1">
              <a:rPr lang="en-US" smtClean="0"/>
              <a:t>4/22/2016</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fr-CA" smtClean="0"/>
              <a:t>Frédéric Bergeron - Université de Sherbrooke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91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DD648B-0993-46A4-BB0C-E404F551B45F}" type="datetime1">
              <a:rPr lang="en-US" smtClean="0"/>
              <a:t>4/22/2016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fr-CA" smtClean="0"/>
              <a:t>Frédéric Bergeron - Université de Sherbrooke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9358652"/>
      </p:ext>
    </p:extLst>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kevin-bouchard.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758952"/>
            <a:ext cx="10058400" cy="2606040"/>
          </a:xfrm>
        </p:spPr>
        <p:txBody>
          <a:bodyPr>
            <a:normAutofit/>
          </a:bodyPr>
          <a:lstStyle/>
          <a:p>
            <a:r>
              <a:rPr lang="en-CA" sz="6000" dirty="0"/>
              <a:t>Indoor Positioning System for </a:t>
            </a:r>
            <a:r>
              <a:rPr lang="en-CA" sz="6000"/>
              <a:t>Smart </a:t>
            </a:r>
            <a:r>
              <a:rPr lang="en-CA" sz="6000" smtClean="0"/>
              <a:t>Homes </a:t>
            </a:r>
            <a:r>
              <a:rPr lang="en-US" sz="6000" smtClean="0"/>
              <a:t>based </a:t>
            </a:r>
            <a:r>
              <a:rPr lang="en-US" sz="6000" dirty="0"/>
              <a:t>on Decision Trees and Passive RFID</a:t>
            </a:r>
            <a:endParaRPr lang="en-CA" sz="6000" dirty="0"/>
          </a:p>
        </p:txBody>
      </p:sp>
      <p:sp>
        <p:nvSpPr>
          <p:cNvPr id="3" name="Subtitle 2"/>
          <p:cNvSpPr>
            <a:spLocks noGrp="1"/>
          </p:cNvSpPr>
          <p:nvPr>
            <p:ph type="subTitle" idx="1"/>
          </p:nvPr>
        </p:nvSpPr>
        <p:spPr>
          <a:xfrm>
            <a:off x="1100051" y="4363370"/>
            <a:ext cx="10058400" cy="1143000"/>
          </a:xfrm>
        </p:spPr>
        <p:txBody>
          <a:bodyPr>
            <a:normAutofit/>
          </a:bodyPr>
          <a:lstStyle/>
          <a:p>
            <a:r>
              <a:rPr lang="en-CA" dirty="0" smtClean="0"/>
              <a:t>By </a:t>
            </a:r>
            <a:r>
              <a:rPr lang="en-CA" smtClean="0"/>
              <a:t>Frédéric Bergeron</a:t>
            </a:r>
            <a:r>
              <a:rPr lang="en-CA" baseline="30000" smtClean="0"/>
              <a:t>1</a:t>
            </a:r>
            <a:r>
              <a:rPr lang="en-CA" smtClean="0"/>
              <a:t>, Kevin Bouchard</a:t>
            </a:r>
            <a:r>
              <a:rPr lang="en-CA" baseline="30000" smtClean="0"/>
              <a:t>1</a:t>
            </a:r>
            <a:r>
              <a:rPr lang="en-CA" smtClean="0"/>
              <a:t>, Sylvain Giroux</a:t>
            </a:r>
            <a:r>
              <a:rPr lang="en-CA" baseline="30000" smtClean="0"/>
              <a:t>1</a:t>
            </a:r>
            <a:r>
              <a:rPr lang="en-CA" smtClean="0"/>
              <a:t>, </a:t>
            </a:r>
            <a:r>
              <a:rPr lang="en-CA" err="1" smtClean="0"/>
              <a:t>Sébastien</a:t>
            </a:r>
            <a:r>
              <a:rPr lang="en-CA" smtClean="0"/>
              <a:t> Gaboury</a:t>
            </a:r>
            <a:r>
              <a:rPr lang="en-CA" baseline="30000" smtClean="0"/>
              <a:t>2</a:t>
            </a:r>
            <a:r>
              <a:rPr lang="en-CA" smtClean="0"/>
              <a:t> </a:t>
            </a:r>
            <a:r>
              <a:rPr lang="en-CA" dirty="0" smtClean="0"/>
              <a:t>and </a:t>
            </a:r>
            <a:r>
              <a:rPr lang="en-CA" smtClean="0"/>
              <a:t>Bruno Bouchard</a:t>
            </a:r>
            <a:r>
              <a:rPr lang="en-CA" baseline="30000" smtClean="0"/>
              <a:t>2</a:t>
            </a:r>
            <a:br>
              <a:rPr lang="en-CA" baseline="30000" smtClean="0"/>
            </a:br>
            <a:r>
              <a:rPr lang="en-CA" sz="1100" baseline="30000" smtClean="0"/>
              <a:t>1</a:t>
            </a:r>
            <a:r>
              <a:rPr lang="en-CA" sz="1100" smtClean="0"/>
              <a:t>Université de Sherbrooke   </a:t>
            </a:r>
            <a:r>
              <a:rPr lang="en-CA" sz="1100" baseline="30000" smtClean="0"/>
              <a:t>2</a:t>
            </a:r>
            <a:r>
              <a:rPr lang="en-CA" sz="1100" smtClean="0"/>
              <a:t>Université du Québec à Chicoutimi</a:t>
            </a:r>
            <a:endParaRPr lang="en-CA" sz="1100" dirty="0"/>
          </a:p>
        </p:txBody>
      </p:sp>
      <p:pic>
        <p:nvPicPr>
          <p:cNvPr id="4" name="Espace réservé du contenu 3" descr="LIARA_COUL.png"/>
          <p:cNvPicPr>
            <a:picLocks noChangeAspect="1"/>
          </p:cNvPicPr>
          <p:nvPr/>
        </p:nvPicPr>
        <p:blipFill>
          <a:blip r:embed="rId3" cstate="print"/>
          <a:stretch>
            <a:fillRect/>
          </a:stretch>
        </p:blipFill>
        <p:spPr>
          <a:xfrm>
            <a:off x="4526280" y="5417720"/>
            <a:ext cx="2777646" cy="879861"/>
          </a:xfrm>
          <a:prstGeom prst="rect">
            <a:avLst/>
          </a:prstGeom>
        </p:spPr>
      </p:pic>
      <p:pic>
        <p:nvPicPr>
          <p:cNvPr id="5"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984" y="5418828"/>
            <a:ext cx="2434419" cy="825586"/>
          </a:xfrm>
          <a:prstGeom prst="rect">
            <a:avLst/>
          </a:prstGeom>
        </p:spPr>
      </p:pic>
      <p:pic>
        <p:nvPicPr>
          <p:cNvPr id="6" name="Imag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2996" y="5417720"/>
            <a:ext cx="3630084" cy="879861"/>
          </a:xfrm>
          <a:prstGeom prst="rect">
            <a:avLst/>
          </a:prstGeom>
        </p:spPr>
      </p:pic>
      <p:sp>
        <p:nvSpPr>
          <p:cNvPr id="7" name="TextBox 6"/>
          <p:cNvSpPr txBox="1"/>
          <p:nvPr/>
        </p:nvSpPr>
        <p:spPr>
          <a:xfrm>
            <a:off x="1100051" y="3512476"/>
            <a:ext cx="2724912" cy="646331"/>
          </a:xfrm>
          <a:prstGeom prst="rect">
            <a:avLst/>
          </a:prstGeom>
          <a:noFill/>
        </p:spPr>
        <p:txBody>
          <a:bodyPr wrap="square" rtlCol="0">
            <a:spAutoFit/>
          </a:bodyPr>
          <a:lstStyle/>
          <a:p>
            <a:r>
              <a:rPr lang="en-CA" sz="3600" smtClean="0">
                <a:solidFill>
                  <a:schemeClr val="accent3"/>
                </a:solidFill>
              </a:rPr>
              <a:t>PAKDD 2016</a:t>
            </a:r>
            <a:endParaRPr lang="en-CA" sz="3600">
              <a:solidFill>
                <a:schemeClr val="accent3"/>
              </a:solidFill>
            </a:endParaRPr>
          </a:p>
        </p:txBody>
      </p:sp>
    </p:spTree>
    <p:extLst>
      <p:ext uri="{BB962C8B-B14F-4D97-AF65-F5344CB8AC3E}">
        <p14:creationId xmlns:p14="http://schemas.microsoft.com/office/powerpoint/2010/main" val="2404707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Results - Trees</a:t>
            </a:r>
            <a:endParaRPr lang="en-CA"/>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67769529"/>
              </p:ext>
            </p:extLst>
          </p:nvPr>
        </p:nvGraphicFramePr>
        <p:xfrm>
          <a:off x="2883467" y="2700688"/>
          <a:ext cx="6428239" cy="2795769"/>
        </p:xfrm>
        <a:graphic>
          <a:graphicData uri="http://schemas.openxmlformats.org/drawingml/2006/table">
            <a:tbl>
              <a:tblPr>
                <a:tableStyleId>{5C22544A-7EE6-4342-B048-85BDC9FD1C3A}</a:tableStyleId>
              </a:tblPr>
              <a:tblGrid>
                <a:gridCol w="1597842"/>
                <a:gridCol w="1235254"/>
                <a:gridCol w="1069324"/>
                <a:gridCol w="995578"/>
                <a:gridCol w="1530241"/>
              </a:tblGrid>
              <a:tr h="310641">
                <a:tc rowSpan="2">
                  <a:txBody>
                    <a:bodyPr/>
                    <a:lstStyle/>
                    <a:p>
                      <a:pPr algn="ctr" fontAlgn="ctr"/>
                      <a:r>
                        <a:rPr lang="fr-CA" sz="1800" u="none" strike="noStrike" dirty="0" err="1">
                          <a:effectLst/>
                        </a:rPr>
                        <a:t>Dataset</a:t>
                      </a:r>
                      <a:endParaRPr lang="fr-CA" sz="1800" b="0" i="0" u="none" strike="noStrike" dirty="0">
                        <a:solidFill>
                          <a:srgbClr val="000000"/>
                        </a:solidFill>
                        <a:effectLst/>
                        <a:latin typeface="Calibri" panose="020F0502020204030204" pitchFamily="34" charset="0"/>
                      </a:endParaRPr>
                    </a:p>
                  </a:txBody>
                  <a:tcPr marL="7620" marR="7620" marT="7620" marB="0" anchor="ctr"/>
                </a:tc>
                <a:tc gridSpan="4">
                  <a:txBody>
                    <a:bodyPr/>
                    <a:lstStyle/>
                    <a:p>
                      <a:pPr algn="ctr" fontAlgn="b"/>
                      <a:r>
                        <a:rPr lang="fr-CA" sz="1800" u="none" strike="noStrike">
                          <a:effectLst/>
                        </a:rPr>
                        <a:t>Accuracy</a:t>
                      </a:r>
                      <a:endParaRPr lang="fr-CA" sz="18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CA"/>
                    </a:p>
                  </a:txBody>
                  <a:tcPr/>
                </a:tc>
                <a:tc hMerge="1">
                  <a:txBody>
                    <a:bodyPr/>
                    <a:lstStyle/>
                    <a:p>
                      <a:endParaRPr lang="en-CA"/>
                    </a:p>
                  </a:txBody>
                  <a:tcPr/>
                </a:tc>
                <a:tc hMerge="1">
                  <a:txBody>
                    <a:bodyPr/>
                    <a:lstStyle/>
                    <a:p>
                      <a:endParaRPr lang="en-CA"/>
                    </a:p>
                  </a:txBody>
                  <a:tcPr/>
                </a:tc>
              </a:tr>
              <a:tr h="310641">
                <a:tc vMerge="1">
                  <a:txBody>
                    <a:bodyPr/>
                    <a:lstStyle/>
                    <a:p>
                      <a:endParaRPr lang="en-CA"/>
                    </a:p>
                  </a:txBody>
                  <a:tcPr/>
                </a:tc>
                <a:tc>
                  <a:txBody>
                    <a:bodyPr/>
                    <a:lstStyle/>
                    <a:p>
                      <a:pPr algn="ctr" fontAlgn="b"/>
                      <a:r>
                        <a:rPr lang="fr-CA" sz="1800" u="none" strike="noStrike">
                          <a:effectLst/>
                        </a:rPr>
                        <a:t>SimpleCart</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a:effectLst/>
                        </a:rPr>
                        <a:t>J48</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a:effectLst/>
                        </a:rPr>
                        <a:t>J48graft</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dirty="0" err="1">
                          <a:effectLst/>
                        </a:rPr>
                        <a:t>R</a:t>
                      </a:r>
                      <a:r>
                        <a:rPr lang="fr-CA" sz="1800" u="none" strike="noStrike" dirty="0" err="1" smtClean="0">
                          <a:effectLst/>
                        </a:rPr>
                        <a:t>andom</a:t>
                      </a:r>
                      <a:r>
                        <a:rPr lang="fr-CA" sz="1800" u="none" strike="noStrike" dirty="0" smtClean="0">
                          <a:effectLst/>
                        </a:rPr>
                        <a:t> </a:t>
                      </a:r>
                      <a:r>
                        <a:rPr lang="fr-CA" sz="1800" u="none" strike="noStrike" dirty="0" err="1">
                          <a:effectLst/>
                        </a:rPr>
                        <a:t>T</a:t>
                      </a:r>
                      <a:r>
                        <a:rPr lang="fr-CA" sz="1800" u="none" strike="noStrike" dirty="0" err="1" smtClean="0">
                          <a:effectLst/>
                        </a:rPr>
                        <a:t>ree</a:t>
                      </a:r>
                      <a:endParaRPr lang="fr-CA" sz="1800" b="0" i="0" u="none" strike="noStrike" dirty="0">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Hall</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95,6250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96,8750</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96,6250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95,6250</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Living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92,4000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92,0571</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92,4571</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89,3143</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Kitchen</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73,4034</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74,9664</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75,2353</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67,8151</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Dining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72,4915</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73,3745</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73,4548</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71,0837</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Bedroom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91,5152</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92,8485</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92,8485</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89,8182</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u="none" strike="noStrike">
                          <a:effectLst/>
                        </a:rPr>
                        <a:t>Bathroom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90,2663</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91,6296</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91,7777</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88,1481</a:t>
                      </a:r>
                      <a:endParaRPr lang="fr-CA" sz="1800" b="0" i="0" u="none" strike="noStrike">
                        <a:solidFill>
                          <a:srgbClr val="000000"/>
                        </a:solidFill>
                        <a:effectLst/>
                        <a:latin typeface="Calibri" panose="020F0502020204030204" pitchFamily="34" charset="0"/>
                      </a:endParaRPr>
                    </a:p>
                  </a:txBody>
                  <a:tcPr marL="7620" marR="7620" marT="7620" marB="0" anchor="b"/>
                </a:tc>
              </a:tr>
              <a:tr h="310641">
                <a:tc>
                  <a:txBody>
                    <a:bodyPr/>
                    <a:lstStyle/>
                    <a:p>
                      <a:pPr algn="l" fontAlgn="b"/>
                      <a:r>
                        <a:rPr lang="fr-CA" sz="1800" b="0" i="1" u="none" strike="noStrike">
                          <a:effectLst/>
                        </a:rPr>
                        <a:t>Average</a:t>
                      </a:r>
                      <a:endParaRPr lang="fr-CA" sz="1800" b="0"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0" i="1" u="none" strike="noStrike">
                          <a:effectLst/>
                        </a:rPr>
                        <a:t>85,9502</a:t>
                      </a:r>
                      <a:endParaRPr lang="fr-CA" sz="1800" b="0"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0" i="1" u="none" strike="noStrike">
                          <a:effectLst/>
                        </a:rPr>
                        <a:t>86,9585</a:t>
                      </a:r>
                      <a:endParaRPr lang="fr-CA" sz="1800" b="0"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i="1" u="none" strike="noStrike">
                          <a:effectLst/>
                        </a:rPr>
                        <a:t>87,0664</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0" i="1" u="none" strike="noStrike">
                          <a:effectLst/>
                        </a:rPr>
                        <a:t>83,6341</a:t>
                      </a:r>
                      <a:endParaRPr lang="fr-CA" sz="1800" b="0" i="1" u="none" strike="noStrike">
                        <a:solidFill>
                          <a:srgbClr val="000000"/>
                        </a:solidFill>
                        <a:effectLst/>
                        <a:latin typeface="Calibri" panose="020F0502020204030204" pitchFamily="34" charset="0"/>
                      </a:endParaRPr>
                    </a:p>
                  </a:txBody>
                  <a:tcPr marL="7620" marR="7620" marT="7620" marB="0" anchor="b"/>
                </a:tc>
              </a:tr>
            </a:tbl>
          </a:graphicData>
        </a:graphic>
      </p:graphicFrame>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90202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Results – Trees with model</a:t>
            </a:r>
            <a:endParaRPr lang="en-CA"/>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91750218"/>
              </p:ext>
            </p:extLst>
          </p:nvPr>
        </p:nvGraphicFramePr>
        <p:xfrm>
          <a:off x="3284795" y="2648641"/>
          <a:ext cx="5683369" cy="2899862"/>
        </p:xfrm>
        <a:graphic>
          <a:graphicData uri="http://schemas.openxmlformats.org/drawingml/2006/table">
            <a:tbl>
              <a:tblPr>
                <a:tableStyleId>{5C22544A-7EE6-4342-B048-85BDC9FD1C3A}</a:tableStyleId>
              </a:tblPr>
              <a:tblGrid>
                <a:gridCol w="1517120"/>
                <a:gridCol w="1260379"/>
                <a:gridCol w="1452935"/>
                <a:gridCol w="1452935"/>
              </a:tblGrid>
              <a:tr h="265376">
                <a:tc rowSpan="2">
                  <a:txBody>
                    <a:bodyPr/>
                    <a:lstStyle/>
                    <a:p>
                      <a:pPr algn="ctr" fontAlgn="ctr"/>
                      <a:r>
                        <a:rPr lang="fr-CA" sz="1800" u="none" strike="noStrike" dirty="0" err="1">
                          <a:effectLst/>
                        </a:rPr>
                        <a:t>Dataset</a:t>
                      </a:r>
                      <a:endParaRPr lang="fr-CA" sz="1800" b="0" i="0" u="none" strike="noStrike" dirty="0">
                        <a:solidFill>
                          <a:srgbClr val="000000"/>
                        </a:solidFill>
                        <a:effectLst/>
                        <a:latin typeface="Calibri" panose="020F0502020204030204" pitchFamily="34" charset="0"/>
                      </a:endParaRPr>
                    </a:p>
                  </a:txBody>
                  <a:tcPr marL="7620" marR="7620" marT="7620" marB="0" anchor="ctr"/>
                </a:tc>
                <a:tc gridSpan="3">
                  <a:txBody>
                    <a:bodyPr/>
                    <a:lstStyle/>
                    <a:p>
                      <a:pPr algn="ctr" fontAlgn="b"/>
                      <a:r>
                        <a:rPr lang="fr-CA" sz="1800" u="none" strike="noStrike">
                          <a:effectLst/>
                        </a:rPr>
                        <a:t>Accuracy</a:t>
                      </a:r>
                      <a:endParaRPr lang="fr-CA" sz="18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CA"/>
                    </a:p>
                  </a:txBody>
                  <a:tcPr/>
                </a:tc>
                <a:tc hMerge="1">
                  <a:txBody>
                    <a:bodyPr/>
                    <a:lstStyle/>
                    <a:p>
                      <a:endParaRPr lang="en-CA"/>
                    </a:p>
                  </a:txBody>
                  <a:tcPr/>
                </a:tc>
              </a:tr>
              <a:tr h="265376">
                <a:tc vMerge="1">
                  <a:txBody>
                    <a:bodyPr/>
                    <a:lstStyle/>
                    <a:p>
                      <a:endParaRPr lang="en-CA"/>
                    </a:p>
                  </a:txBody>
                  <a:tcPr/>
                </a:tc>
                <a:tc>
                  <a:txBody>
                    <a:bodyPr/>
                    <a:lstStyle/>
                    <a:p>
                      <a:pPr algn="ctr" fontAlgn="b"/>
                      <a:r>
                        <a:rPr lang="fr-CA" sz="1800" b="0" u="none" strike="noStrike" dirty="0" err="1" smtClean="0">
                          <a:effectLst/>
                        </a:rPr>
                        <a:t>Functional</a:t>
                      </a:r>
                      <a:r>
                        <a:rPr lang="fr-CA" sz="1800" b="0" u="none" strike="noStrike" dirty="0" smtClean="0">
                          <a:effectLst/>
                        </a:rPr>
                        <a:t> </a:t>
                      </a:r>
                      <a:r>
                        <a:rPr lang="fr-CA" sz="1800" b="0" u="none" strike="noStrike" dirty="0" err="1" smtClean="0">
                          <a:effectLst/>
                        </a:rPr>
                        <a:t>Tree</a:t>
                      </a:r>
                      <a:endParaRPr lang="fr-CA"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b="0" u="none" strike="noStrike" dirty="0" err="1" smtClean="0">
                          <a:effectLst/>
                        </a:rPr>
                        <a:t>Naive</a:t>
                      </a:r>
                      <a:r>
                        <a:rPr lang="fr-CA" sz="1800" b="0" u="none" strike="noStrike" dirty="0" smtClean="0">
                          <a:effectLst/>
                        </a:rPr>
                        <a:t> Bayes </a:t>
                      </a:r>
                      <a:r>
                        <a:rPr lang="fr-CA" sz="1800" b="0" u="none" strike="noStrike" dirty="0" err="1" smtClean="0">
                          <a:effectLst/>
                        </a:rPr>
                        <a:t>Tree</a:t>
                      </a:r>
                      <a:endParaRPr lang="fr-CA"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b="0" u="none" strike="noStrike" dirty="0" err="1" smtClean="0">
                          <a:effectLst/>
                        </a:rPr>
                        <a:t>Logistic</a:t>
                      </a:r>
                      <a:r>
                        <a:rPr lang="fr-CA" sz="1800" b="0" u="none" strike="noStrike" dirty="0" smtClean="0">
                          <a:effectLst/>
                        </a:rPr>
                        <a:t> Model </a:t>
                      </a:r>
                      <a:r>
                        <a:rPr lang="fr-CA" sz="1800" b="0" u="none" strike="noStrike" dirty="0" err="1" smtClean="0">
                          <a:effectLst/>
                        </a:rPr>
                        <a:t>Tree</a:t>
                      </a:r>
                      <a:endParaRPr lang="fr-CA" sz="1800" b="0" i="0" u="none" strike="noStrike" dirty="0">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u="none" strike="noStrike">
                          <a:effectLst/>
                        </a:rPr>
                        <a:t>Hall</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95,3750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96,3750</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95,5000</a:t>
                      </a:r>
                      <a:endParaRPr lang="fr-CA" sz="1800" b="0" i="0" u="none" strike="noStrike">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u="none" strike="noStrike">
                          <a:effectLst/>
                        </a:rPr>
                        <a:t>Living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93,0286</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94,6857</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93,3143</a:t>
                      </a:r>
                      <a:endParaRPr lang="fr-CA" sz="1800" b="0" i="0" u="none" strike="noStrike">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u="none" strike="noStrike">
                          <a:effectLst/>
                        </a:rPr>
                        <a:t>Kitchen</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73,9076</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83,2269</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74,9076</a:t>
                      </a:r>
                      <a:endParaRPr lang="fr-CA" sz="1800" b="0" i="0" u="none" strike="noStrike">
                        <a:solidFill>
                          <a:srgbClr val="000000"/>
                        </a:solidFill>
                        <a:effectLst/>
                        <a:latin typeface="Calibri" panose="020F0502020204030204" pitchFamily="34" charset="0"/>
                      </a:endParaRPr>
                    </a:p>
                  </a:txBody>
                  <a:tcPr marL="7620" marR="7620" marT="7620" marB="0" anchor="b"/>
                </a:tc>
              </a:tr>
              <a:tr h="370022">
                <a:tc>
                  <a:txBody>
                    <a:bodyPr/>
                    <a:lstStyle/>
                    <a:p>
                      <a:pPr algn="l" fontAlgn="b"/>
                      <a:r>
                        <a:rPr lang="fr-CA" sz="1800" u="none" strike="noStrike">
                          <a:effectLst/>
                        </a:rPr>
                        <a:t>Dining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72,6027</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73,5783</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70,3921</a:t>
                      </a:r>
                      <a:endParaRPr lang="fr-CA" sz="1800" b="0" i="0" u="none" strike="noStrike">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u="none" strike="noStrike">
                          <a:effectLst/>
                        </a:rPr>
                        <a:t>Bedroom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92,7879</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92,4848</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92,4242</a:t>
                      </a:r>
                      <a:endParaRPr lang="fr-CA" sz="1800" b="0" i="0" u="none" strike="noStrike">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u="none" strike="noStrike">
                          <a:effectLst/>
                        </a:rPr>
                        <a:t>Bathroom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91,7037</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90,9630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92,5926</a:t>
                      </a:r>
                      <a:endParaRPr lang="fr-CA" sz="1800" b="1" i="0" u="none" strike="noStrike">
                        <a:solidFill>
                          <a:srgbClr val="000000"/>
                        </a:solidFill>
                        <a:effectLst/>
                        <a:latin typeface="Calibri" panose="020F0502020204030204" pitchFamily="34" charset="0"/>
                      </a:endParaRPr>
                    </a:p>
                  </a:txBody>
                  <a:tcPr marL="7620" marR="7620" marT="7620" marB="0" anchor="b"/>
                </a:tc>
              </a:tr>
              <a:tr h="265376">
                <a:tc>
                  <a:txBody>
                    <a:bodyPr/>
                    <a:lstStyle/>
                    <a:p>
                      <a:pPr algn="l" fontAlgn="b"/>
                      <a:r>
                        <a:rPr lang="fr-CA" sz="1800" i="1" u="none" strike="noStrike">
                          <a:effectLst/>
                        </a:rPr>
                        <a:t>Average</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i="1" u="none" strike="noStrike">
                          <a:effectLst/>
                        </a:rPr>
                        <a:t>86,5676</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i="1" u="none" strike="noStrike">
                          <a:effectLst/>
                        </a:rPr>
                        <a:t>88,5523</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i="1" u="none" strike="noStrike" dirty="0">
                          <a:effectLst/>
                        </a:rPr>
                        <a:t>86,5218</a:t>
                      </a:r>
                      <a:endParaRPr lang="fr-CA" sz="1800" b="1" i="1"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19338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Results – Other models</a:t>
            </a:r>
            <a:endParaRPr lang="en-CA"/>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90748362"/>
              </p:ext>
            </p:extLst>
          </p:nvPr>
        </p:nvGraphicFramePr>
        <p:xfrm>
          <a:off x="2818415" y="2829842"/>
          <a:ext cx="6616129" cy="2537460"/>
        </p:xfrm>
        <a:graphic>
          <a:graphicData uri="http://schemas.openxmlformats.org/drawingml/2006/table">
            <a:tbl>
              <a:tblPr>
                <a:tableStyleId>{5C22544A-7EE6-4342-B048-85BDC9FD1C3A}</a:tableStyleId>
              </a:tblPr>
              <a:tblGrid>
                <a:gridCol w="1598693"/>
                <a:gridCol w="1272806"/>
                <a:gridCol w="1143681"/>
                <a:gridCol w="1069893"/>
                <a:gridCol w="1531056"/>
              </a:tblGrid>
              <a:tr h="182880">
                <a:tc rowSpan="2">
                  <a:txBody>
                    <a:bodyPr/>
                    <a:lstStyle/>
                    <a:p>
                      <a:pPr algn="ctr" fontAlgn="ctr"/>
                      <a:r>
                        <a:rPr lang="fr-CA" sz="1800" u="none" strike="noStrike" dirty="0" err="1">
                          <a:effectLst/>
                        </a:rPr>
                        <a:t>Dataset</a:t>
                      </a:r>
                      <a:endParaRPr lang="fr-CA" sz="1800" b="0" i="0" u="none" strike="noStrike" dirty="0">
                        <a:solidFill>
                          <a:srgbClr val="000000"/>
                        </a:solidFill>
                        <a:effectLst/>
                        <a:latin typeface="Calibri" panose="020F0502020204030204" pitchFamily="34" charset="0"/>
                      </a:endParaRPr>
                    </a:p>
                  </a:txBody>
                  <a:tcPr marL="7620" marR="7620" marT="7620" marB="0" anchor="ctr"/>
                </a:tc>
                <a:tc gridSpan="4">
                  <a:txBody>
                    <a:bodyPr/>
                    <a:lstStyle/>
                    <a:p>
                      <a:pPr algn="ctr" fontAlgn="b"/>
                      <a:r>
                        <a:rPr lang="fr-CA" sz="1800" u="none" strike="noStrike">
                          <a:effectLst/>
                        </a:rPr>
                        <a:t>Accuracy</a:t>
                      </a:r>
                      <a:endParaRPr lang="fr-CA" sz="18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CA"/>
                    </a:p>
                  </a:txBody>
                  <a:tcPr/>
                </a:tc>
                <a:tc hMerge="1">
                  <a:txBody>
                    <a:bodyPr/>
                    <a:lstStyle/>
                    <a:p>
                      <a:endParaRPr lang="en-CA"/>
                    </a:p>
                  </a:txBody>
                  <a:tcPr/>
                </a:tc>
                <a:tc hMerge="1">
                  <a:txBody>
                    <a:bodyPr/>
                    <a:lstStyle/>
                    <a:p>
                      <a:endParaRPr lang="en-CA"/>
                    </a:p>
                  </a:txBody>
                  <a:tcPr/>
                </a:tc>
              </a:tr>
              <a:tr h="182880">
                <a:tc vMerge="1">
                  <a:txBody>
                    <a:bodyPr/>
                    <a:lstStyle/>
                    <a:p>
                      <a:endParaRPr lang="en-CA"/>
                    </a:p>
                  </a:txBody>
                  <a:tcPr/>
                </a:tc>
                <a:tc>
                  <a:txBody>
                    <a:bodyPr/>
                    <a:lstStyle/>
                    <a:p>
                      <a:pPr algn="ctr" fontAlgn="b"/>
                      <a:r>
                        <a:rPr lang="fr-CA" sz="1800" u="none" strike="noStrike" dirty="0" smtClean="0">
                          <a:effectLst/>
                        </a:rPr>
                        <a:t>Bayes Net</a:t>
                      </a:r>
                      <a:endParaRPr lang="fr-CA"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dirty="0" smtClean="0">
                          <a:effectLst/>
                        </a:rPr>
                        <a:t>Neural Net</a:t>
                      </a:r>
                      <a:endParaRPr lang="fr-CA"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dirty="0" smtClean="0">
                          <a:effectLst/>
                        </a:rPr>
                        <a:t>1-NN</a:t>
                      </a:r>
                      <a:endParaRPr lang="fr-CA"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CA" sz="1800" u="none" strike="noStrike" dirty="0" err="1">
                          <a:effectLst/>
                        </a:rPr>
                        <a:t>R</a:t>
                      </a:r>
                      <a:r>
                        <a:rPr lang="fr-CA" sz="1800" u="none" strike="noStrike" dirty="0" err="1" smtClean="0">
                          <a:effectLst/>
                        </a:rPr>
                        <a:t>andom</a:t>
                      </a:r>
                      <a:r>
                        <a:rPr lang="fr-CA" sz="1800" u="none" strike="noStrike" dirty="0" smtClean="0">
                          <a:effectLst/>
                        </a:rPr>
                        <a:t> </a:t>
                      </a:r>
                      <a:r>
                        <a:rPr lang="fr-CA" sz="1800" u="none" strike="noStrike" dirty="0">
                          <a:effectLst/>
                        </a:rPr>
                        <a:t>F</a:t>
                      </a:r>
                      <a:r>
                        <a:rPr lang="fr-CA" sz="1800" u="none" strike="noStrike" dirty="0" smtClean="0">
                          <a:effectLst/>
                        </a:rPr>
                        <a:t>orest</a:t>
                      </a:r>
                      <a:endParaRPr lang="fr-CA" sz="1800" b="0" i="0" u="none" strike="noStrike" dirty="0">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Hall</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96,3750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51,1250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94,8750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97,7500</a:t>
                      </a:r>
                      <a:endParaRPr lang="fr-CA" sz="1800" b="1"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Living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97,6571</a:t>
                      </a:r>
                      <a:endParaRPr lang="fr-CA" sz="18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91,2571</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94,8000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97,6000</a:t>
                      </a:r>
                      <a:endParaRPr lang="fr-CA" sz="1800" b="0"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Kitchen</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84,9832</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75,6387</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78,8235</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88,9160</a:t>
                      </a:r>
                      <a:endParaRPr lang="fr-CA" sz="1800" b="1"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Dining 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74,9305</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65,2053</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73,2510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76,7274</a:t>
                      </a:r>
                      <a:endParaRPr lang="fr-CA" sz="1800" b="1"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Bedroom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95,6970</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86,4848</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93,2121</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96,4848</a:t>
                      </a:r>
                      <a:endParaRPr lang="fr-CA" sz="1800" b="1"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u="none" strike="noStrike">
                          <a:effectLst/>
                        </a:rPr>
                        <a:t>Bathroom</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95,1111</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87,4815</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u="none" strike="noStrike">
                          <a:effectLst/>
                        </a:rPr>
                        <a:t>90,3704</a:t>
                      </a:r>
                      <a:endParaRPr lang="fr-CA" sz="18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u="none" strike="noStrike">
                          <a:effectLst/>
                        </a:rPr>
                        <a:t>96,0741</a:t>
                      </a:r>
                      <a:endParaRPr lang="fr-CA" sz="1800" b="1" i="0" u="none" strike="noStrike">
                        <a:solidFill>
                          <a:srgbClr val="000000"/>
                        </a:solidFill>
                        <a:effectLst/>
                        <a:latin typeface="Calibri" panose="020F0502020204030204" pitchFamily="34" charset="0"/>
                      </a:endParaRPr>
                    </a:p>
                  </a:txBody>
                  <a:tcPr marL="7620" marR="7620" marT="7620" marB="0" anchor="b"/>
                </a:tc>
              </a:tr>
              <a:tr h="182880">
                <a:tc>
                  <a:txBody>
                    <a:bodyPr/>
                    <a:lstStyle/>
                    <a:p>
                      <a:pPr algn="l" fontAlgn="b"/>
                      <a:r>
                        <a:rPr lang="fr-CA" sz="1800" i="1" u="none" strike="noStrike">
                          <a:effectLst/>
                        </a:rPr>
                        <a:t>Average</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i="1" u="none" strike="noStrike">
                          <a:effectLst/>
                        </a:rPr>
                        <a:t>90,7923</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i="1" u="none" strike="noStrike">
                          <a:effectLst/>
                        </a:rPr>
                        <a:t>76,1987</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i="1" u="none" strike="noStrike">
                          <a:effectLst/>
                        </a:rPr>
                        <a:t>87,5553</a:t>
                      </a:r>
                      <a:endParaRPr lang="fr-CA" sz="1800" b="1" i="1"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CA" sz="1800" b="1" i="1" u="none" strike="noStrike">
                          <a:effectLst/>
                        </a:rPr>
                        <a:t>92,2587</a:t>
                      </a:r>
                      <a:endParaRPr lang="fr-CA" sz="1800" b="1" i="1" u="none" strike="noStrike">
                        <a:solidFill>
                          <a:srgbClr val="000000"/>
                        </a:solidFill>
                        <a:effectLst/>
                        <a:latin typeface="Calibri" panose="020F0502020204030204" pitchFamily="34" charset="0"/>
                      </a:endParaRPr>
                    </a:p>
                  </a:txBody>
                  <a:tcPr marL="7620" marR="7620" marT="7620" marB="0" anchor="b"/>
                </a:tc>
              </a:tr>
            </a:tbl>
          </a:graphicData>
        </a:graphic>
      </p:graphicFrame>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740190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Conclusion</a:t>
            </a:r>
            <a:endParaRPr lang="en-CA"/>
          </a:p>
        </p:txBody>
      </p:sp>
      <p:sp>
        <p:nvSpPr>
          <p:cNvPr id="3" name="Content Placeholder 2"/>
          <p:cNvSpPr>
            <a:spLocks noGrp="1"/>
          </p:cNvSpPr>
          <p:nvPr>
            <p:ph idx="1"/>
          </p:nvPr>
        </p:nvSpPr>
        <p:spPr/>
        <p:txBody>
          <a:bodyPr/>
          <a:lstStyle/>
          <a:p>
            <a:r>
              <a:rPr lang="en-CA" smtClean="0"/>
              <a:t>It is possible do achieve great accuracy in indoor positioning with RFID</a:t>
            </a:r>
          </a:p>
          <a:p>
            <a:r>
              <a:rPr lang="en-CA" smtClean="0"/>
              <a:t>Using only default parameters from Weka, the best models are:</a:t>
            </a:r>
          </a:p>
          <a:p>
            <a:pPr lvl="1"/>
            <a:r>
              <a:rPr lang="en-CA" smtClean="0"/>
              <a:t>Bayesian Network</a:t>
            </a:r>
          </a:p>
          <a:p>
            <a:pPr lvl="1"/>
            <a:r>
              <a:rPr lang="en-CA" smtClean="0"/>
              <a:t>1-Nearest Neighbor</a:t>
            </a:r>
          </a:p>
          <a:p>
            <a:pPr lvl="1"/>
            <a:r>
              <a:rPr lang="en-CA" smtClean="0"/>
              <a:t>J48</a:t>
            </a:r>
          </a:p>
          <a:p>
            <a:pPr lvl="1"/>
            <a:r>
              <a:rPr lang="en-CA" smtClean="0"/>
              <a:t>Random forest</a:t>
            </a:r>
          </a:p>
          <a:p>
            <a:r>
              <a:rPr lang="en-CA" smtClean="0"/>
              <a:t>We choose the random forest as the best algorithm on our data</a:t>
            </a:r>
          </a:p>
          <a:p>
            <a:pPr lvl="1"/>
            <a:r>
              <a:rPr lang="en-CA" smtClean="0"/>
              <a:t>Fast to train</a:t>
            </a:r>
          </a:p>
          <a:p>
            <a:pPr lvl="1"/>
            <a:r>
              <a:rPr lang="en-CA" smtClean="0"/>
              <a:t>Fast to use</a:t>
            </a:r>
          </a:p>
          <a:p>
            <a:pPr lvl="1"/>
            <a:r>
              <a:rPr lang="en-CA" smtClean="0"/>
              <a:t>Memory friendly</a:t>
            </a:r>
            <a:endParaRPr lang="en-CA"/>
          </a:p>
        </p:txBody>
      </p:sp>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77830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Future work</a:t>
            </a:r>
            <a:endParaRPr lang="en-CA"/>
          </a:p>
        </p:txBody>
      </p:sp>
      <p:sp>
        <p:nvSpPr>
          <p:cNvPr id="3" name="Content Placeholder 2"/>
          <p:cNvSpPr>
            <a:spLocks noGrp="1"/>
          </p:cNvSpPr>
          <p:nvPr>
            <p:ph idx="1"/>
          </p:nvPr>
        </p:nvSpPr>
        <p:spPr/>
        <p:txBody>
          <a:bodyPr/>
          <a:lstStyle/>
          <a:p>
            <a:r>
              <a:rPr lang="en-CA" smtClean="0"/>
              <a:t>Find a way to facilitate data collection</a:t>
            </a:r>
          </a:p>
          <a:p>
            <a:r>
              <a:rPr lang="en-CA" smtClean="0"/>
              <a:t>Robustness to human interference</a:t>
            </a:r>
          </a:p>
          <a:p>
            <a:r>
              <a:rPr lang="en-CA" smtClean="0"/>
              <a:t>Use the system for continuous tracking of multiple objects in real-time</a:t>
            </a:r>
          </a:p>
          <a:p>
            <a:r>
              <a:rPr lang="en-CA" smtClean="0"/>
              <a:t>Activity of daily living recognition</a:t>
            </a:r>
            <a:endParaRPr lang="en-CA"/>
          </a:p>
        </p:txBody>
      </p:sp>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959947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Questions?</a:t>
            </a:r>
            <a:endParaRPr lang="en-CA"/>
          </a:p>
        </p:txBody>
      </p:sp>
      <p:sp>
        <p:nvSpPr>
          <p:cNvPr id="3" name="Content Placeholder 2"/>
          <p:cNvSpPr>
            <a:spLocks noGrp="1"/>
          </p:cNvSpPr>
          <p:nvPr>
            <p:ph idx="1"/>
          </p:nvPr>
        </p:nvSpPr>
        <p:spPr/>
        <p:txBody>
          <a:bodyPr/>
          <a:lstStyle/>
          <a:p>
            <a:r>
              <a:rPr lang="en-CA" smtClean="0"/>
              <a:t>Thank you!</a:t>
            </a:r>
            <a:endParaRPr lang="en-CA"/>
          </a:p>
        </p:txBody>
      </p:sp>
      <p:sp>
        <p:nvSpPr>
          <p:cNvPr id="4" name="Footer Placeholder 3"/>
          <p:cNvSpPr>
            <a:spLocks noGrp="1"/>
          </p:cNvSpPr>
          <p:nvPr>
            <p:ph type="ftr" sz="quarter" idx="11"/>
          </p:nvPr>
        </p:nvSpPr>
        <p:spPr/>
        <p:txBody>
          <a:bodyPr/>
          <a:lstStyle/>
          <a:p>
            <a:r>
              <a:rPr lang="fr-CA" smtClean="0"/>
              <a:t>Frédéric Bergeron - Université de Sherbrooke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70822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a:t>
            </a:r>
            <a:endParaRPr lang="en-CA" dirty="0"/>
          </a:p>
        </p:txBody>
      </p:sp>
      <p:sp>
        <p:nvSpPr>
          <p:cNvPr id="3" name="Content Placeholder 2"/>
          <p:cNvSpPr>
            <a:spLocks noGrp="1"/>
          </p:cNvSpPr>
          <p:nvPr>
            <p:ph idx="1"/>
          </p:nvPr>
        </p:nvSpPr>
        <p:spPr/>
        <p:txBody>
          <a:bodyPr/>
          <a:lstStyle/>
          <a:p>
            <a:r>
              <a:rPr lang="en-CA" dirty="0" smtClean="0"/>
              <a:t>Introduction</a:t>
            </a:r>
          </a:p>
          <a:p>
            <a:r>
              <a:rPr lang="en-CA" smtClean="0"/>
              <a:t>Experiment</a:t>
            </a:r>
            <a:endParaRPr lang="en-CA" dirty="0" smtClean="0"/>
          </a:p>
          <a:p>
            <a:r>
              <a:rPr lang="en-CA" dirty="0" smtClean="0"/>
              <a:t>Results</a:t>
            </a:r>
          </a:p>
          <a:p>
            <a:r>
              <a:rPr lang="en-CA" dirty="0" smtClean="0"/>
              <a:t>Conclusion</a:t>
            </a:r>
            <a:endParaRPr lang="en-CA"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1822944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Introduction – Indoor localisation</a:t>
            </a:r>
            <a:endParaRPr lang="en-CA" dirty="0"/>
          </a:p>
        </p:txBody>
      </p:sp>
      <p:sp>
        <p:nvSpPr>
          <p:cNvPr id="4" name="Content Placeholder 3"/>
          <p:cNvSpPr>
            <a:spLocks noGrp="1"/>
          </p:cNvSpPr>
          <p:nvPr>
            <p:ph idx="1"/>
          </p:nvPr>
        </p:nvSpPr>
        <p:spPr/>
        <p:txBody>
          <a:bodyPr/>
          <a:lstStyle/>
          <a:p>
            <a:r>
              <a:rPr lang="en-CA" dirty="0" smtClean="0"/>
              <a:t>GPS</a:t>
            </a:r>
          </a:p>
          <a:p>
            <a:r>
              <a:rPr lang="en-CA" dirty="0" smtClean="0"/>
              <a:t>Video </a:t>
            </a:r>
            <a:r>
              <a:rPr lang="en-CA" dirty="0" smtClean="0"/>
              <a:t>cameras</a:t>
            </a:r>
            <a:endParaRPr lang="en-CA" dirty="0" smtClean="0"/>
          </a:p>
          <a:p>
            <a:r>
              <a:rPr lang="en-CA" dirty="0" smtClean="0"/>
              <a:t>Microphones</a:t>
            </a:r>
            <a:endParaRPr lang="en-CA" dirty="0" smtClean="0"/>
          </a:p>
          <a:p>
            <a:r>
              <a:rPr lang="en-CA" dirty="0" smtClean="0"/>
              <a:t>Ultrasonic waves</a:t>
            </a:r>
          </a:p>
          <a:p>
            <a:r>
              <a:rPr lang="en-CA" dirty="0" smtClean="0"/>
              <a:t>Electromagnetic waves</a:t>
            </a:r>
          </a:p>
          <a:p>
            <a:pPr lvl="1"/>
            <a:r>
              <a:rPr lang="en-CA" dirty="0" smtClean="0"/>
              <a:t>Wi-Fi</a:t>
            </a:r>
          </a:p>
          <a:p>
            <a:pPr lvl="1"/>
            <a:r>
              <a:rPr lang="en-CA" dirty="0" smtClean="0"/>
              <a:t>Bluetooth</a:t>
            </a:r>
          </a:p>
          <a:p>
            <a:pPr lvl="1"/>
            <a:r>
              <a:rPr lang="en-CA" dirty="0" smtClean="0"/>
              <a:t>RFID</a:t>
            </a:r>
            <a:endParaRPr lang="en-CA"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3</a:t>
            </a:fld>
            <a:endParaRPr lang="en-US" dirty="0"/>
          </a:p>
        </p:txBody>
      </p:sp>
      <p:sp>
        <p:nvSpPr>
          <p:cNvPr id="3" name="Footer Placeholder 2"/>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1775867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 – RFID</a:t>
            </a:r>
            <a:endParaRPr lang="en-CA" dirty="0"/>
          </a:p>
        </p:txBody>
      </p:sp>
      <p:sp>
        <p:nvSpPr>
          <p:cNvPr id="5" name="Content Placeholder 4"/>
          <p:cNvSpPr>
            <a:spLocks noGrp="1"/>
          </p:cNvSpPr>
          <p:nvPr>
            <p:ph idx="1"/>
          </p:nvPr>
        </p:nvSpPr>
        <p:spPr/>
        <p:txBody>
          <a:bodyPr/>
          <a:lstStyle/>
          <a:p>
            <a:r>
              <a:rPr lang="en-CA" dirty="0" smtClean="0"/>
              <a:t>Why RFID?</a:t>
            </a:r>
          </a:p>
          <a:p>
            <a:pPr lvl="1"/>
            <a:r>
              <a:rPr lang="en-CA" dirty="0" smtClean="0"/>
              <a:t>Active vs passive</a:t>
            </a:r>
          </a:p>
          <a:p>
            <a:pPr lvl="1"/>
            <a:r>
              <a:rPr lang="en-CA" dirty="0" smtClean="0"/>
              <a:t>Cheap</a:t>
            </a:r>
          </a:p>
          <a:p>
            <a:pPr lvl="1"/>
            <a:r>
              <a:rPr lang="en-CA" dirty="0" smtClean="0"/>
              <a:t>Small</a:t>
            </a:r>
          </a:p>
          <a:p>
            <a:pPr lvl="1"/>
            <a:endParaRPr lang="en-CA" dirty="0"/>
          </a:p>
          <a:p>
            <a:r>
              <a:rPr lang="en-CA" dirty="0" smtClean="0"/>
              <a:t>Why </a:t>
            </a:r>
            <a:r>
              <a:rPr lang="en-CA" smtClean="0"/>
              <a:t>not RFID?</a:t>
            </a:r>
            <a:endParaRPr lang="en-CA" dirty="0" smtClean="0"/>
          </a:p>
          <a:p>
            <a:pPr lvl="1"/>
            <a:r>
              <a:rPr lang="en-CA" dirty="0" smtClean="0"/>
              <a:t>Difference between 2 consecutive readings</a:t>
            </a:r>
          </a:p>
          <a:p>
            <a:pPr lvl="1"/>
            <a:r>
              <a:rPr lang="en-CA" dirty="0" smtClean="0"/>
              <a:t>Difference between 2 tag</a:t>
            </a:r>
          </a:p>
          <a:p>
            <a:pPr lvl="1"/>
            <a:r>
              <a:rPr lang="en-CA" dirty="0" smtClean="0"/>
              <a:t>Interference between tags and antennas</a:t>
            </a:r>
          </a:p>
          <a:p>
            <a:pPr lvl="1"/>
            <a:r>
              <a:rPr lang="en-CA" dirty="0" smtClean="0"/>
              <a:t>Interference with the environment</a:t>
            </a:r>
            <a:endParaRPr lang="en-CA"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
        <p:nvSpPr>
          <p:cNvPr id="3" name="Footer Placeholder 2"/>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3378459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Introduction – Existing approaches</a:t>
            </a:r>
            <a:endParaRPr lang="en-CA"/>
          </a:p>
        </p:txBody>
      </p:sp>
      <p:sp>
        <p:nvSpPr>
          <p:cNvPr id="3" name="Content Placeholder 2"/>
          <p:cNvSpPr>
            <a:spLocks noGrp="1"/>
          </p:cNvSpPr>
          <p:nvPr>
            <p:ph idx="1"/>
          </p:nvPr>
        </p:nvSpPr>
        <p:spPr/>
        <p:txBody>
          <a:bodyPr/>
          <a:lstStyle/>
          <a:p>
            <a:r>
              <a:rPr lang="en-CA" smtClean="0"/>
              <a:t>Mathematical models</a:t>
            </a:r>
          </a:p>
          <a:p>
            <a:pPr lvl="1"/>
            <a:r>
              <a:rPr lang="en-CA" smtClean="0"/>
              <a:t>Triangulation (Angle of arrival based)</a:t>
            </a:r>
          </a:p>
          <a:p>
            <a:pPr lvl="1"/>
            <a:r>
              <a:rPr lang="en-CA" smtClean="0"/>
              <a:t>Trilateration (Distance based) </a:t>
            </a:r>
            <a:r>
              <a:rPr lang="en-US" sz="850" i="1"/>
              <a:t>D. Fortin-Simard, K. Bouchard, S. Gaboury, B. Bouchard, and A. Bouzouane. </a:t>
            </a:r>
            <a:r>
              <a:rPr lang="en-US" sz="850" i="1" smtClean="0"/>
              <a:t>Accurate </a:t>
            </a:r>
            <a:r>
              <a:rPr lang="en-US" sz="850" i="1"/>
              <a:t>passive rd localization system for smart homes. In Networked </a:t>
            </a:r>
            <a:r>
              <a:rPr lang="en-US" sz="850" i="1" smtClean="0"/>
              <a:t>Embedded Systems </a:t>
            </a:r>
            <a:r>
              <a:rPr lang="en-US" sz="850" i="1"/>
              <a:t>for Every Application (NESEA), 2012 IEEE 3rd International </a:t>
            </a:r>
            <a:r>
              <a:rPr lang="en-US" sz="850" i="1" smtClean="0"/>
              <a:t>Conference </a:t>
            </a:r>
            <a:r>
              <a:rPr lang="en-CA" sz="850" i="1" smtClean="0"/>
              <a:t>on</a:t>
            </a:r>
            <a:r>
              <a:rPr lang="en-CA" sz="850" i="1"/>
              <a:t>, pages 1{8. IEEE, 2012.</a:t>
            </a:r>
            <a:endParaRPr lang="en-CA" sz="850" i="1" smtClean="0"/>
          </a:p>
          <a:p>
            <a:r>
              <a:rPr lang="en-CA" smtClean="0"/>
              <a:t>Reference tags (LANDMARC) </a:t>
            </a:r>
            <a:r>
              <a:rPr lang="en-CA" sz="1000" i="1"/>
              <a:t>L. M. Ni, Y. Liu, Y. C. Lau, and A. P. Patil. Landmarc: indoor location </a:t>
            </a:r>
            <a:r>
              <a:rPr lang="en-CA" sz="1000" i="1" smtClean="0"/>
              <a:t>sensing </a:t>
            </a:r>
            <a:r>
              <a:rPr lang="en-US" sz="1000" i="1" smtClean="0"/>
              <a:t>using </a:t>
            </a:r>
            <a:r>
              <a:rPr lang="en-US" sz="1000" i="1"/>
              <a:t>active rd. Wireless networks, 10(6):701{710, 2004.</a:t>
            </a:r>
            <a:endParaRPr lang="en-CA" sz="1050" i="1" smtClean="0"/>
          </a:p>
          <a:p>
            <a:r>
              <a:rPr lang="en-CA" smtClean="0"/>
              <a:t>Carryon transmitter to track inhabitants</a:t>
            </a:r>
            <a:endParaRPr lang="en-CA"/>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154429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Introduction – Problems</a:t>
            </a:r>
            <a:endParaRPr lang="en-CA"/>
          </a:p>
        </p:txBody>
      </p:sp>
      <p:sp>
        <p:nvSpPr>
          <p:cNvPr id="3" name="Content Placeholder 2"/>
          <p:cNvSpPr>
            <a:spLocks noGrp="1"/>
          </p:cNvSpPr>
          <p:nvPr>
            <p:ph idx="1"/>
          </p:nvPr>
        </p:nvSpPr>
        <p:spPr/>
        <p:txBody>
          <a:bodyPr/>
          <a:lstStyle/>
          <a:p>
            <a:r>
              <a:rPr lang="en-CA" smtClean="0"/>
              <a:t>Problems with existing methods</a:t>
            </a:r>
          </a:p>
          <a:p>
            <a:pPr lvl="1"/>
            <a:r>
              <a:rPr lang="en-CA" smtClean="0"/>
              <a:t>Precision vs accuracy</a:t>
            </a:r>
          </a:p>
          <a:p>
            <a:pPr lvl="1"/>
            <a:r>
              <a:rPr lang="en-CA" smtClean="0"/>
              <a:t>Environment dependent</a:t>
            </a:r>
          </a:p>
          <a:p>
            <a:pPr lvl="1"/>
            <a:r>
              <a:rPr lang="en-CA" smtClean="0"/>
              <a:t>Heavy mathematical models</a:t>
            </a:r>
          </a:p>
          <a:p>
            <a:pPr lvl="1"/>
            <a:endParaRPr lang="en-CA"/>
          </a:p>
          <a:p>
            <a:pPr lvl="1"/>
            <a:endParaRPr lang="en-CA" smtClean="0"/>
          </a:p>
          <a:p>
            <a:pPr lvl="1"/>
            <a:endParaRPr lang="en-CA"/>
          </a:p>
          <a:p>
            <a:r>
              <a:rPr lang="en-CA" smtClean="0"/>
              <a:t>We want an easy to deploy solution to track common objects!</a:t>
            </a:r>
            <a:endParaRPr lang="en-CA"/>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1612969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Experiment</a:t>
            </a:r>
            <a:endParaRPr lang="en-CA"/>
          </a:p>
        </p:txBody>
      </p:sp>
      <p:sp>
        <p:nvSpPr>
          <p:cNvPr id="3" name="Content Placeholder 2"/>
          <p:cNvSpPr>
            <a:spLocks noGrp="1"/>
          </p:cNvSpPr>
          <p:nvPr>
            <p:ph idx="1"/>
          </p:nvPr>
        </p:nvSpPr>
        <p:spPr/>
        <p:txBody>
          <a:bodyPr/>
          <a:lstStyle/>
          <a:p>
            <a:r>
              <a:rPr lang="en-CA" smtClean="0"/>
              <a:t>Can we do it with data mining?</a:t>
            </a:r>
          </a:p>
          <a:p>
            <a:pPr lvl="1"/>
            <a:r>
              <a:rPr lang="en-CA" smtClean="0"/>
              <a:t>Of course!</a:t>
            </a:r>
            <a:endParaRPr lang="en-CA"/>
          </a:p>
          <a:p>
            <a:r>
              <a:rPr lang="en-CA" smtClean="0"/>
              <a:t>With which classifier?</a:t>
            </a:r>
          </a:p>
          <a:p>
            <a:pPr lvl="1"/>
            <a:r>
              <a:rPr lang="en-CA" smtClean="0"/>
              <a:t>Let’s try the popular ones</a:t>
            </a:r>
          </a:p>
          <a:p>
            <a:pPr lvl="2"/>
            <a:r>
              <a:rPr lang="en-CA" smtClean="0"/>
              <a:t>Decision trees</a:t>
            </a:r>
          </a:p>
          <a:p>
            <a:pPr lvl="2"/>
            <a:r>
              <a:rPr lang="en-CA" smtClean="0"/>
              <a:t>Decision trees with model on leaves</a:t>
            </a:r>
          </a:p>
          <a:p>
            <a:pPr lvl="2"/>
            <a:r>
              <a:rPr lang="en-CA" smtClean="0"/>
              <a:t>Random forest</a:t>
            </a:r>
          </a:p>
          <a:p>
            <a:pPr lvl="2"/>
            <a:r>
              <a:rPr lang="en-CA" smtClean="0"/>
              <a:t>k-NN</a:t>
            </a:r>
          </a:p>
          <a:p>
            <a:pPr lvl="2"/>
            <a:r>
              <a:rPr lang="en-CA" smtClean="0"/>
              <a:t>Bayesian network</a:t>
            </a:r>
          </a:p>
          <a:p>
            <a:pPr lvl="2"/>
            <a:r>
              <a:rPr lang="en-CA" smtClean="0"/>
              <a:t>Neural network</a:t>
            </a:r>
          </a:p>
          <a:p>
            <a:r>
              <a:rPr lang="en-CA" smtClean="0"/>
              <a:t>Is anyone better?</a:t>
            </a:r>
          </a:p>
          <a:p>
            <a:pPr lvl="1"/>
            <a:r>
              <a:rPr lang="en-CA" smtClean="0"/>
              <a:t>No spoiler!</a:t>
            </a:r>
            <a:endParaRPr lang="en-CA"/>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3522725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Experiment - Dataset</a:t>
            </a:r>
            <a:endParaRPr lang="en-CA"/>
          </a:p>
        </p:txBody>
      </p:sp>
      <p:sp>
        <p:nvSpPr>
          <p:cNvPr id="3" name="Content Placeholder 2"/>
          <p:cNvSpPr>
            <a:spLocks noGrp="1"/>
          </p:cNvSpPr>
          <p:nvPr>
            <p:ph idx="1"/>
          </p:nvPr>
        </p:nvSpPr>
        <p:spPr/>
        <p:txBody>
          <a:bodyPr/>
          <a:lstStyle/>
          <a:p>
            <a:r>
              <a:rPr lang="en-CA" smtClean="0"/>
              <a:t>Collect using a plastic bottle with four tags on it</a:t>
            </a:r>
          </a:p>
          <a:p>
            <a:r>
              <a:rPr lang="en-CA" smtClean="0"/>
              <a:t>Relative positioning </a:t>
            </a:r>
            <a:r>
              <a:rPr lang="en-CA" smtClean="0">
                <a:sym typeface="Wingdings" panose="05000000000000000000" pitchFamily="2" charset="2"/>
              </a:rPr>
              <a:t> Divide the apartment into zones</a:t>
            </a:r>
          </a:p>
          <a:p>
            <a:r>
              <a:rPr lang="en-CA" smtClean="0">
                <a:sym typeface="Wingdings" panose="05000000000000000000" pitchFamily="2" charset="2"/>
              </a:rPr>
              <a:t>Record 50 readings in each zone</a:t>
            </a:r>
          </a:p>
          <a:p>
            <a:pPr lvl="1"/>
            <a:r>
              <a:rPr lang="en-CA" smtClean="0">
                <a:sym typeface="Wingdings" panose="05000000000000000000" pitchFamily="2" charset="2"/>
              </a:rPr>
              <a:t>About 50 000 labelled readings available on </a:t>
            </a:r>
            <a:r>
              <a:rPr lang="en-CA" smtClean="0">
                <a:sym typeface="Wingdings" panose="05000000000000000000" pitchFamily="2" charset="2"/>
                <a:hlinkClick r:id="rId2"/>
              </a:rPr>
              <a:t>www.Kevin-Bouchard.com</a:t>
            </a:r>
            <a:endParaRPr lang="en-CA" smtClean="0">
              <a:sym typeface="Wingdings" panose="05000000000000000000" pitchFamily="2" charset="2"/>
            </a:endParaRPr>
          </a:p>
          <a:p>
            <a:endParaRPr lang="en-CA"/>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Footer Placeholder 4"/>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45092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Experiment – Zones</a:t>
            </a:r>
            <a:endParaRPr lang="en-CA"/>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76712" y="1882508"/>
            <a:ext cx="7899536" cy="4432129"/>
          </a:xfrm>
        </p:spPr>
      </p:pic>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6" name="Footer Placeholder 5"/>
          <p:cNvSpPr>
            <a:spLocks noGrp="1"/>
          </p:cNvSpPr>
          <p:nvPr>
            <p:ph type="ftr" sz="quarter" idx="11"/>
          </p:nvPr>
        </p:nvSpPr>
        <p:spPr/>
        <p:txBody>
          <a:bodyPr/>
          <a:lstStyle/>
          <a:p>
            <a:r>
              <a:rPr lang="fr-CA" smtClean="0"/>
              <a:t>Frédéric Bergeron - Université de Sherbrooke</a:t>
            </a:r>
            <a:endParaRPr lang="en-US" dirty="0"/>
          </a:p>
        </p:txBody>
      </p:sp>
    </p:spTree>
    <p:extLst>
      <p:ext uri="{BB962C8B-B14F-4D97-AF65-F5344CB8AC3E}">
        <p14:creationId xmlns:p14="http://schemas.microsoft.com/office/powerpoint/2010/main" val="137860759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7056</TotalTime>
  <Words>753</Words>
  <Application>Microsoft Office PowerPoint</Application>
  <PresentationFormat>Widescreen</PresentationFormat>
  <Paragraphs>237</Paragraphs>
  <Slides>15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Calibri Light</vt:lpstr>
      <vt:lpstr>Wingdings</vt:lpstr>
      <vt:lpstr>Retrospect</vt:lpstr>
      <vt:lpstr>Indoor Positioning System for Smart Homes based on Decision Trees and Passive RFID</vt:lpstr>
      <vt:lpstr>Overview</vt:lpstr>
      <vt:lpstr>Introduction – Indoor localisation</vt:lpstr>
      <vt:lpstr>Introduction – RFID</vt:lpstr>
      <vt:lpstr>Introduction – Existing approaches</vt:lpstr>
      <vt:lpstr>Introduction – Problems</vt:lpstr>
      <vt:lpstr>Experiment</vt:lpstr>
      <vt:lpstr>Experiment - Dataset</vt:lpstr>
      <vt:lpstr>Experiment – Zones</vt:lpstr>
      <vt:lpstr>Results - Trees</vt:lpstr>
      <vt:lpstr>Results – Trees with model</vt:lpstr>
      <vt:lpstr>Results – Other models</vt:lpstr>
      <vt:lpstr>Conclusion</vt:lpstr>
      <vt:lpstr>Future work</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Indoor Positioning System for Smart Homes based on Decision Trees and Passive RFID</dc:title>
  <dc:creator>Frédéric Bergeron</dc:creator>
  <cp:lastModifiedBy>Frédéric Bergeron</cp:lastModifiedBy>
  <cp:revision>32</cp:revision>
  <dcterms:created xsi:type="dcterms:W3CDTF">2016-04-17T01:51:49Z</dcterms:created>
  <dcterms:modified xsi:type="dcterms:W3CDTF">2016-04-21T23:43:44Z</dcterms:modified>
</cp:coreProperties>
</file>