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5" r:id="rId11"/>
    <p:sldId id="276" r:id="rId12"/>
    <p:sldId id="277" r:id="rId13"/>
    <p:sldId id="265" r:id="rId14"/>
    <p:sldId id="281" r:id="rId15"/>
    <p:sldId id="266" r:id="rId16"/>
    <p:sldId id="267" r:id="rId17"/>
    <p:sldId id="268" r:id="rId18"/>
    <p:sldId id="278" r:id="rId19"/>
    <p:sldId id="269" r:id="rId20"/>
    <p:sldId id="282" r:id="rId21"/>
    <p:sldId id="283" r:id="rId22"/>
    <p:sldId id="284" r:id="rId23"/>
    <p:sldId id="287" r:id="rId24"/>
    <p:sldId id="285" r:id="rId25"/>
    <p:sldId id="286" r:id="rId26"/>
    <p:sldId id="279" r:id="rId27"/>
    <p:sldId id="280" r:id="rId28"/>
    <p:sldId id="272" r:id="rId29"/>
    <p:sldId id="271" r:id="rId30"/>
    <p:sldId id="273" r:id="rId31"/>
    <p:sldId id="27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4584FC2-B694-4E8B-81FB-436C45C4A568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75"/>
            <p14:sldId id="276"/>
            <p14:sldId id="277"/>
            <p14:sldId id="265"/>
            <p14:sldId id="281"/>
            <p14:sldId id="266"/>
            <p14:sldId id="267"/>
            <p14:sldId id="268"/>
            <p14:sldId id="278"/>
            <p14:sldId id="269"/>
            <p14:sldId id="282"/>
            <p14:sldId id="283"/>
            <p14:sldId id="284"/>
            <p14:sldId id="287"/>
            <p14:sldId id="285"/>
            <p14:sldId id="286"/>
            <p14:sldId id="279"/>
            <p14:sldId id="280"/>
            <p14:sldId id="272"/>
            <p14:sldId id="271"/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6525" autoAdjust="0"/>
  </p:normalViewPr>
  <p:slideViewPr>
    <p:cSldViewPr snapToGrid="0">
      <p:cViewPr varScale="1">
        <p:scale>
          <a:sx n="70" d="100"/>
          <a:sy n="70" d="100"/>
        </p:scale>
        <p:origin x="8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29652-5DF6-4B30-8BB4-15192C6ECAF4}" type="datetimeFigureOut">
              <a:rPr lang="en-CA" smtClean="0"/>
              <a:t>28/06/2016</a:t>
            </a:fld>
            <a:endParaRPr lang="en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4C202-8A5D-49F8-9BD7-193FE32F63E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7469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2876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It’s</a:t>
            </a:r>
            <a:r>
              <a:rPr lang="fr-CA" dirty="0" smtClean="0"/>
              <a:t> </a:t>
            </a:r>
            <a:r>
              <a:rPr lang="fr-CA" dirty="0" err="1" smtClean="0"/>
              <a:t>really</a:t>
            </a:r>
            <a:r>
              <a:rPr lang="fr-CA" dirty="0" smtClean="0"/>
              <a:t> </a:t>
            </a:r>
            <a:r>
              <a:rPr lang="fr-CA" dirty="0" err="1" smtClean="0"/>
              <a:t>low</a:t>
            </a:r>
            <a:r>
              <a:rPr lang="fr-CA" dirty="0" smtClean="0"/>
              <a:t> in places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small</a:t>
            </a:r>
            <a:r>
              <a:rPr lang="fr-CA" baseline="0" dirty="0" smtClean="0"/>
              <a:t> zone, </a:t>
            </a:r>
            <a:r>
              <a:rPr lang="fr-CA" baseline="0" dirty="0" err="1" smtClean="0"/>
              <a:t>like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kitchen</a:t>
            </a:r>
            <a:r>
              <a:rPr lang="fr-CA" baseline="0" dirty="0" smtClean="0"/>
              <a:t> and </a:t>
            </a:r>
            <a:r>
              <a:rPr lang="fr-CA" baseline="0" dirty="0" err="1" smtClean="0"/>
              <a:t>dining</a:t>
            </a:r>
            <a:r>
              <a:rPr lang="fr-CA" baseline="0" dirty="0" smtClean="0"/>
              <a:t> room</a:t>
            </a:r>
          </a:p>
          <a:p>
            <a:endParaRPr lang="fr-CA" baseline="0" dirty="0" smtClean="0"/>
          </a:p>
          <a:p>
            <a:r>
              <a:rPr lang="fr-CA" baseline="0" dirty="0" err="1" smtClean="0"/>
              <a:t>Next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is</a:t>
            </a:r>
            <a:r>
              <a:rPr lang="fr-CA" baseline="0" dirty="0" smtClean="0"/>
              <a:t> a </a:t>
            </a:r>
            <a:r>
              <a:rPr lang="fr-CA" baseline="0" dirty="0" err="1" smtClean="0"/>
              <a:t>video</a:t>
            </a:r>
            <a:r>
              <a:rPr lang="fr-CA" baseline="0" dirty="0" smtClean="0"/>
              <a:t>, of </a:t>
            </a:r>
            <a:r>
              <a:rPr lang="fr-CA" baseline="0" dirty="0" err="1" smtClean="0"/>
              <a:t>what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looks </a:t>
            </a:r>
            <a:r>
              <a:rPr lang="fr-CA" baseline="0" dirty="0" err="1" smtClean="0"/>
              <a:t>like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3985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So</a:t>
            </a:r>
            <a:r>
              <a:rPr lang="fr-CA" baseline="0" dirty="0" smtClean="0"/>
              <a:t> in green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see</a:t>
            </a:r>
            <a:r>
              <a:rPr lang="fr-CA" baseline="0" dirty="0" smtClean="0"/>
              <a:t> the real </a:t>
            </a:r>
            <a:r>
              <a:rPr lang="fr-CA" baseline="0" dirty="0" err="1" smtClean="0"/>
              <a:t>path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followed</a:t>
            </a:r>
            <a:endParaRPr lang="fr-CA" baseline="0" dirty="0" smtClean="0"/>
          </a:p>
          <a:p>
            <a:endParaRPr lang="fr-CA" baseline="0" dirty="0" smtClean="0"/>
          </a:p>
          <a:p>
            <a:r>
              <a:rPr lang="fr-CA" baseline="0" dirty="0" err="1" smtClean="0"/>
              <a:t>When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turns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blue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it’s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because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correctly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identified</a:t>
            </a:r>
            <a:r>
              <a:rPr lang="fr-CA" baseline="0" dirty="0" smtClean="0"/>
              <a:t> the zone</a:t>
            </a:r>
          </a:p>
          <a:p>
            <a:endParaRPr lang="fr-CA" baseline="0" dirty="0" smtClean="0"/>
          </a:p>
          <a:p>
            <a:r>
              <a:rPr lang="fr-CA" baseline="0" dirty="0" smtClean="0"/>
              <a:t>As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can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see</a:t>
            </a:r>
            <a:r>
              <a:rPr lang="fr-CA" baseline="0" dirty="0" smtClean="0"/>
              <a:t>, the </a:t>
            </a:r>
            <a:r>
              <a:rPr lang="fr-CA" baseline="0" dirty="0" err="1" smtClean="0"/>
              <a:t>object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teleport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itself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everywhere</a:t>
            </a:r>
            <a:endParaRPr lang="fr-CA" baseline="0" dirty="0" smtClean="0"/>
          </a:p>
          <a:p>
            <a:endParaRPr lang="fr-CA" baseline="0" dirty="0" smtClean="0"/>
          </a:p>
          <a:p>
            <a:r>
              <a:rPr lang="fr-CA" baseline="0" dirty="0" err="1" smtClean="0"/>
              <a:t>Really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bad</a:t>
            </a:r>
            <a:endParaRPr lang="fr-CA" baseline="0" dirty="0" smtClean="0"/>
          </a:p>
          <a:p>
            <a:endParaRPr lang="fr-CA" baseline="0" dirty="0" smtClean="0"/>
          </a:p>
          <a:p>
            <a:r>
              <a:rPr lang="fr-CA" baseline="0" dirty="0" smtClean="0"/>
              <a:t>So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hadded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filters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4113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to </a:t>
            </a:r>
            <a:r>
              <a:rPr lang="fr-CA" dirty="0" err="1" smtClean="0"/>
              <a:t>try</a:t>
            </a:r>
            <a:r>
              <a:rPr lang="fr-CA" dirty="0" smtClean="0"/>
              <a:t> to </a:t>
            </a:r>
            <a:r>
              <a:rPr lang="fr-CA" dirty="0" err="1" smtClean="0"/>
              <a:t>decrease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error</a:t>
            </a:r>
            <a:r>
              <a:rPr lang="fr-CA" baseline="0" dirty="0" smtClean="0"/>
              <a:t> rate (and </a:t>
            </a:r>
            <a:r>
              <a:rPr lang="fr-CA" baseline="0" dirty="0" err="1" smtClean="0"/>
              <a:t>teleportation</a:t>
            </a:r>
            <a:r>
              <a:rPr lang="fr-CA" baseline="0" dirty="0" smtClean="0"/>
              <a:t>)</a:t>
            </a:r>
          </a:p>
          <a:p>
            <a:endParaRPr lang="fr-CA" baseline="0" dirty="0" smtClean="0"/>
          </a:p>
          <a:p>
            <a:r>
              <a:rPr lang="fr-CA" baseline="0" dirty="0" smtClean="0"/>
              <a:t>The first one </a:t>
            </a:r>
            <a:r>
              <a:rPr lang="fr-CA" baseline="0" dirty="0" err="1" smtClean="0"/>
              <a:t>is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simply</a:t>
            </a:r>
            <a:r>
              <a:rPr lang="fr-CA" baseline="0" dirty="0" smtClean="0"/>
              <a:t> a </a:t>
            </a:r>
            <a:r>
              <a:rPr lang="fr-CA" baseline="0" dirty="0" err="1" smtClean="0"/>
              <a:t>moving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average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3160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This </a:t>
            </a:r>
            <a:r>
              <a:rPr lang="fr-CA" dirty="0" err="1" smtClean="0"/>
              <a:t>video</a:t>
            </a:r>
            <a:r>
              <a:rPr lang="fr-CA" dirty="0" smtClean="0"/>
              <a:t> shows the </a:t>
            </a:r>
            <a:r>
              <a:rPr lang="fr-CA" dirty="0" err="1" smtClean="0"/>
              <a:t>effect</a:t>
            </a:r>
            <a:r>
              <a:rPr lang="fr-CA" dirty="0" smtClean="0"/>
              <a:t> of the </a:t>
            </a:r>
            <a:r>
              <a:rPr lang="fr-CA" dirty="0" err="1" smtClean="0"/>
              <a:t>moving</a:t>
            </a:r>
            <a:r>
              <a:rPr lang="fr-CA" dirty="0" smtClean="0"/>
              <a:t> </a:t>
            </a:r>
            <a:r>
              <a:rPr lang="fr-CA" dirty="0" err="1" smtClean="0"/>
              <a:t>average</a:t>
            </a:r>
            <a:r>
              <a:rPr lang="fr-CA" dirty="0" smtClean="0"/>
              <a:t> on the </a:t>
            </a:r>
            <a:r>
              <a:rPr lang="fr-CA" dirty="0" err="1" smtClean="0"/>
              <a:t>stability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smtClean="0"/>
              <a:t>The </a:t>
            </a:r>
            <a:r>
              <a:rPr lang="fr-CA" dirty="0" err="1" smtClean="0"/>
              <a:t>object</a:t>
            </a:r>
            <a:r>
              <a:rPr lang="fr-CA" dirty="0" smtClean="0"/>
              <a:t> </a:t>
            </a:r>
            <a:r>
              <a:rPr lang="fr-CA" dirty="0" err="1" smtClean="0"/>
              <a:t>is</a:t>
            </a:r>
            <a:r>
              <a:rPr lang="fr-CA" dirty="0" smtClean="0"/>
              <a:t> at h3, and look </a:t>
            </a:r>
            <a:r>
              <a:rPr lang="fr-CA" dirty="0" err="1" smtClean="0"/>
              <a:t>it</a:t>
            </a:r>
            <a:r>
              <a:rPr lang="fr-CA" dirty="0" smtClean="0"/>
              <a:t> move </a:t>
            </a:r>
            <a:r>
              <a:rPr lang="fr-CA" dirty="0" err="1" smtClean="0"/>
              <a:t>then</a:t>
            </a:r>
            <a:r>
              <a:rPr lang="fr-CA" dirty="0" smtClean="0"/>
              <a:t> stop </a:t>
            </a:r>
            <a:r>
              <a:rPr lang="fr-CA" dirty="0" err="1" smtClean="0"/>
              <a:t>nobody</a:t>
            </a:r>
            <a:r>
              <a:rPr lang="fr-CA" dirty="0" smtClean="0"/>
              <a:t> moves </a:t>
            </a:r>
            <a:r>
              <a:rPr lang="fr-CA" dirty="0" err="1" smtClean="0"/>
              <a:t>it</a:t>
            </a:r>
            <a:r>
              <a:rPr lang="fr-CA" dirty="0" smtClean="0"/>
              <a:t>, </a:t>
            </a:r>
            <a:r>
              <a:rPr lang="fr-CA" dirty="0" err="1" smtClean="0"/>
              <a:t>it’s</a:t>
            </a:r>
            <a:r>
              <a:rPr lang="fr-CA" dirty="0" smtClean="0"/>
              <a:t> a </a:t>
            </a:r>
            <a:r>
              <a:rPr lang="fr-CA" dirty="0" err="1" smtClean="0"/>
              <a:t>static</a:t>
            </a:r>
            <a:r>
              <a:rPr lang="fr-CA" baseline="0" dirty="0" smtClean="0"/>
              <a:t> test</a:t>
            </a:r>
            <a:r>
              <a:rPr lang="fr-CA" dirty="0" smtClean="0"/>
              <a:t/>
            </a:r>
            <a:br>
              <a:rPr lang="fr-CA" dirty="0" smtClean="0"/>
            </a:br>
            <a:r>
              <a:rPr lang="fr-CA" dirty="0" smtClean="0"/>
              <a:t/>
            </a:r>
            <a:br>
              <a:rPr lang="fr-CA" dirty="0" smtClean="0"/>
            </a:br>
            <a:r>
              <a:rPr lang="fr-CA" dirty="0" err="1" smtClean="0"/>
              <a:t>nobody</a:t>
            </a:r>
            <a:r>
              <a:rPr lang="fr-CA" baseline="0" dirty="0" smtClean="0"/>
              <a:t> moves </a:t>
            </a:r>
            <a:r>
              <a:rPr lang="fr-CA" baseline="0" dirty="0" err="1" smtClean="0"/>
              <a:t>it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1855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Then</a:t>
            </a:r>
            <a:r>
              <a:rPr lang="fr-CA" dirty="0" smtClean="0"/>
              <a:t> the </a:t>
            </a:r>
            <a:r>
              <a:rPr lang="fr-CA" dirty="0" err="1" smtClean="0"/>
              <a:t>weighted</a:t>
            </a:r>
            <a:r>
              <a:rPr lang="fr-CA" dirty="0" smtClean="0"/>
              <a:t> </a:t>
            </a:r>
            <a:r>
              <a:rPr lang="fr-CA" dirty="0" err="1" smtClean="0"/>
              <a:t>moving</a:t>
            </a:r>
            <a:r>
              <a:rPr lang="fr-CA" dirty="0" smtClean="0"/>
              <a:t> </a:t>
            </a:r>
            <a:r>
              <a:rPr lang="fr-CA" dirty="0" err="1" smtClean="0"/>
              <a:t>average</a:t>
            </a:r>
            <a:r>
              <a:rPr lang="fr-CA" dirty="0" smtClean="0"/>
              <a:t>, the </a:t>
            </a:r>
            <a:r>
              <a:rPr lang="fr-CA" dirty="0" err="1" smtClean="0"/>
              <a:t>generalized</a:t>
            </a:r>
            <a:r>
              <a:rPr lang="fr-CA" dirty="0" smtClean="0"/>
              <a:t> </a:t>
            </a:r>
            <a:r>
              <a:rPr lang="fr-CA" dirty="0" err="1" smtClean="0"/>
              <a:t>form</a:t>
            </a:r>
            <a:r>
              <a:rPr lang="fr-CA" dirty="0" smtClean="0"/>
              <a:t> of the </a:t>
            </a:r>
            <a:r>
              <a:rPr lang="fr-CA" dirty="0" err="1" smtClean="0"/>
              <a:t>previous</a:t>
            </a:r>
            <a:r>
              <a:rPr lang="fr-CA" baseline="0" dirty="0" smtClean="0"/>
              <a:t> one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326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We</a:t>
            </a:r>
            <a:r>
              <a:rPr lang="fr-CA" dirty="0" smtClean="0"/>
              <a:t> </a:t>
            </a:r>
            <a:r>
              <a:rPr lang="fr-CA" dirty="0" err="1" smtClean="0"/>
              <a:t>used</a:t>
            </a:r>
            <a:r>
              <a:rPr lang="fr-CA" dirty="0" smtClean="0"/>
              <a:t> 4 distribution for the </a:t>
            </a:r>
            <a:r>
              <a:rPr lang="fr-CA" dirty="0" err="1" smtClean="0"/>
              <a:t>weighted</a:t>
            </a:r>
            <a:r>
              <a:rPr lang="fr-CA" dirty="0" smtClean="0"/>
              <a:t> </a:t>
            </a:r>
            <a:r>
              <a:rPr lang="fr-CA" dirty="0" err="1" smtClean="0"/>
              <a:t>moving</a:t>
            </a:r>
            <a:r>
              <a:rPr lang="fr-CA" dirty="0" smtClean="0"/>
              <a:t> </a:t>
            </a:r>
            <a:r>
              <a:rPr lang="fr-CA" dirty="0" err="1" smtClean="0"/>
              <a:t>average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err="1" smtClean="0"/>
              <a:t>We</a:t>
            </a:r>
            <a:r>
              <a:rPr lang="fr-CA" dirty="0" smtClean="0"/>
              <a:t> </a:t>
            </a:r>
            <a:r>
              <a:rPr lang="fr-CA" dirty="0" err="1" smtClean="0"/>
              <a:t>used</a:t>
            </a:r>
            <a:r>
              <a:rPr lang="fr-CA" dirty="0" smtClean="0"/>
              <a:t> n+2 to </a:t>
            </a:r>
            <a:r>
              <a:rPr lang="fr-CA" dirty="0" err="1" smtClean="0"/>
              <a:t>make</a:t>
            </a:r>
            <a:r>
              <a:rPr lang="fr-CA" dirty="0" smtClean="0"/>
              <a:t> sure </a:t>
            </a:r>
            <a:r>
              <a:rPr lang="fr-CA" dirty="0" err="1" smtClean="0"/>
              <a:t>we</a:t>
            </a:r>
            <a:r>
              <a:rPr lang="fr-CA" dirty="0" smtClean="0"/>
              <a:t> are in the </a:t>
            </a:r>
            <a:r>
              <a:rPr lang="fr-CA" dirty="0" err="1" smtClean="0"/>
              <a:t>smooth</a:t>
            </a:r>
            <a:r>
              <a:rPr lang="fr-CA" dirty="0" smtClean="0"/>
              <a:t> part of the log </a:t>
            </a:r>
            <a:r>
              <a:rPr lang="fr-CA" dirty="0" err="1" smtClean="0"/>
              <a:t>function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0758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Simple </a:t>
            </a:r>
            <a:r>
              <a:rPr lang="fr-CA" dirty="0" err="1" smtClean="0"/>
              <a:t>decreasing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6526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We</a:t>
            </a:r>
            <a:r>
              <a:rPr lang="fr-CA" dirty="0" smtClean="0"/>
              <a:t> </a:t>
            </a:r>
            <a:r>
              <a:rPr lang="fr-CA" dirty="0" err="1" smtClean="0"/>
              <a:t>tested</a:t>
            </a:r>
            <a:r>
              <a:rPr lang="fr-CA" dirty="0" smtClean="0"/>
              <a:t> </a:t>
            </a:r>
            <a:r>
              <a:rPr lang="fr-CA" dirty="0" err="1" smtClean="0"/>
              <a:t>different</a:t>
            </a:r>
            <a:r>
              <a:rPr lang="fr-CA" dirty="0" smtClean="0"/>
              <a:t> value for the </a:t>
            </a:r>
            <a:r>
              <a:rPr lang="fr-CA" dirty="0" err="1" smtClean="0"/>
              <a:t>parameter</a:t>
            </a:r>
            <a:r>
              <a:rPr lang="fr-CA" dirty="0" smtClean="0"/>
              <a:t> a </a:t>
            </a:r>
            <a:r>
              <a:rPr lang="fr-CA" dirty="0" err="1" smtClean="0"/>
              <a:t>that</a:t>
            </a:r>
            <a:r>
              <a:rPr lang="fr-CA" dirty="0" smtClean="0"/>
              <a:t> </a:t>
            </a:r>
            <a:r>
              <a:rPr lang="fr-CA" dirty="0" err="1" smtClean="0"/>
              <a:t>I’ll</a:t>
            </a:r>
            <a:r>
              <a:rPr lang="fr-CA" dirty="0" smtClean="0"/>
              <a:t> show in the </a:t>
            </a:r>
            <a:r>
              <a:rPr lang="fr-CA" dirty="0" err="1" smtClean="0"/>
              <a:t>next</a:t>
            </a:r>
            <a:r>
              <a:rPr lang="fr-CA" dirty="0" smtClean="0"/>
              <a:t> slide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4153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Once </a:t>
            </a:r>
            <a:r>
              <a:rPr lang="fr-CA" dirty="0" err="1" smtClean="0"/>
              <a:t>again</a:t>
            </a:r>
            <a:r>
              <a:rPr lang="fr-CA" dirty="0" smtClean="0"/>
              <a:t>, </a:t>
            </a:r>
            <a:r>
              <a:rPr lang="fr-CA" dirty="0" err="1" smtClean="0"/>
              <a:t>many</a:t>
            </a:r>
            <a:r>
              <a:rPr lang="fr-CA" dirty="0" smtClean="0"/>
              <a:t> a in the </a:t>
            </a:r>
            <a:r>
              <a:rPr lang="fr-CA" dirty="0" err="1" smtClean="0"/>
              <a:t>next</a:t>
            </a:r>
            <a:r>
              <a:rPr lang="fr-CA" dirty="0" smtClean="0"/>
              <a:t> slide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8458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04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Population </a:t>
            </a:r>
            <a:r>
              <a:rPr lang="fr-CA" dirty="0" err="1" smtClean="0"/>
              <a:t>is</a:t>
            </a:r>
            <a:r>
              <a:rPr lang="fr-CA" dirty="0" smtClean="0"/>
              <a:t> </a:t>
            </a:r>
            <a:r>
              <a:rPr lang="fr-CA" dirty="0" err="1" smtClean="0"/>
              <a:t>ageing</a:t>
            </a:r>
            <a:r>
              <a:rPr lang="fr-CA" dirty="0" smtClean="0"/>
              <a:t> in occidental countries</a:t>
            </a:r>
          </a:p>
          <a:p>
            <a:endParaRPr lang="fr-CA" dirty="0" smtClean="0"/>
          </a:p>
          <a:p>
            <a:r>
              <a:rPr lang="fr-CA" dirty="0" err="1" smtClean="0"/>
              <a:t>It’s</a:t>
            </a:r>
            <a:r>
              <a:rPr lang="fr-CA" dirty="0" smtClean="0"/>
              <a:t> a </a:t>
            </a:r>
            <a:r>
              <a:rPr lang="fr-CA" dirty="0" err="1" smtClean="0"/>
              <a:t>big</a:t>
            </a:r>
            <a:r>
              <a:rPr lang="fr-CA" dirty="0" smtClean="0"/>
              <a:t> pressure on </a:t>
            </a:r>
            <a:r>
              <a:rPr lang="fr-CA" dirty="0" err="1" smtClean="0"/>
              <a:t>health</a:t>
            </a:r>
            <a:r>
              <a:rPr lang="fr-CA" dirty="0" smtClean="0"/>
              <a:t> care </a:t>
            </a:r>
            <a:r>
              <a:rPr lang="fr-CA" dirty="0" err="1" smtClean="0"/>
              <a:t>systems</a:t>
            </a:r>
            <a:r>
              <a:rPr lang="fr-CA" dirty="0" smtClean="0"/>
              <a:t>.</a:t>
            </a:r>
          </a:p>
          <a:p>
            <a:endParaRPr lang="fr-CA" dirty="0" smtClean="0"/>
          </a:p>
          <a:p>
            <a:r>
              <a:rPr lang="fr-CA" dirty="0" smtClean="0"/>
              <a:t>United Nation </a:t>
            </a:r>
            <a:r>
              <a:rPr lang="fr-CA" dirty="0" err="1" smtClean="0"/>
              <a:t>predicts</a:t>
            </a:r>
            <a:r>
              <a:rPr lang="fr-CA" dirty="0" smtClean="0"/>
              <a:t> </a:t>
            </a:r>
            <a:r>
              <a:rPr lang="fr-CA" dirty="0" err="1" smtClean="0"/>
              <a:t>that</a:t>
            </a:r>
            <a:r>
              <a:rPr lang="fr-CA" dirty="0" smtClean="0"/>
              <a:t> </a:t>
            </a:r>
            <a:r>
              <a:rPr lang="fr-CA" dirty="0" err="1" smtClean="0"/>
              <a:t>health</a:t>
            </a:r>
            <a:r>
              <a:rPr lang="fr-CA" dirty="0" smtClean="0"/>
              <a:t> care </a:t>
            </a:r>
            <a:r>
              <a:rPr lang="fr-CA" dirty="0" err="1" smtClean="0"/>
              <a:t>related</a:t>
            </a:r>
            <a:r>
              <a:rPr lang="fr-CA" dirty="0" smtClean="0"/>
              <a:t> </a:t>
            </a:r>
            <a:r>
              <a:rPr lang="fr-CA" dirty="0" err="1" smtClean="0"/>
              <a:t>cost</a:t>
            </a:r>
            <a:r>
              <a:rPr lang="fr-CA" dirty="0" smtClean="0"/>
              <a:t> </a:t>
            </a:r>
            <a:r>
              <a:rPr lang="fr-CA" dirty="0" err="1" smtClean="0"/>
              <a:t>will</a:t>
            </a:r>
            <a:r>
              <a:rPr lang="fr-CA" dirty="0" smtClean="0"/>
              <a:t> continue to</a:t>
            </a:r>
            <a:r>
              <a:rPr lang="fr-CA" baseline="0" dirty="0" smtClean="0"/>
              <a:t> </a:t>
            </a:r>
            <a:r>
              <a:rPr lang="fr-CA" baseline="0" dirty="0" err="1" smtClean="0"/>
              <a:t>grow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faster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than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economy</a:t>
            </a:r>
            <a:r>
              <a:rPr lang="fr-CA" baseline="0" dirty="0" smtClean="0"/>
              <a:t> for the </a:t>
            </a:r>
            <a:r>
              <a:rPr lang="fr-CA" baseline="0" dirty="0" err="1" smtClean="0"/>
              <a:t>next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decades</a:t>
            </a:r>
            <a:endParaRPr lang="fr-CA" baseline="0" dirty="0" smtClean="0"/>
          </a:p>
          <a:p>
            <a:endParaRPr lang="fr-CA" baseline="0" dirty="0" smtClean="0"/>
          </a:p>
          <a:p>
            <a:r>
              <a:rPr lang="fr-CA" baseline="0" dirty="0" smtClean="0"/>
              <a:t>A solution </a:t>
            </a:r>
            <a:r>
              <a:rPr lang="fr-CA" baseline="0" dirty="0" err="1" smtClean="0"/>
              <a:t>is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build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housing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equiped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different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kind</a:t>
            </a:r>
            <a:r>
              <a:rPr lang="fr-CA" baseline="0" dirty="0" smtClean="0"/>
              <a:t> of </a:t>
            </a:r>
            <a:r>
              <a:rPr lang="fr-CA" baseline="0" dirty="0" err="1" smtClean="0"/>
              <a:t>sensors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called</a:t>
            </a:r>
            <a:r>
              <a:rPr lang="fr-CA" baseline="0" dirty="0" smtClean="0"/>
              <a:t> smart home, to </a:t>
            </a:r>
            <a:r>
              <a:rPr lang="fr-CA" baseline="0" dirty="0" err="1" smtClean="0"/>
              <a:t>enable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elder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age</a:t>
            </a:r>
            <a:r>
              <a:rPr lang="fr-CA" baseline="0" dirty="0" smtClean="0"/>
              <a:t> at home, in a </a:t>
            </a:r>
            <a:r>
              <a:rPr lang="fr-CA" baseline="0" dirty="0" err="1" smtClean="0"/>
              <a:t>safe</a:t>
            </a:r>
            <a:r>
              <a:rPr lang="fr-CA" baseline="0" dirty="0" smtClean="0"/>
              <a:t> and </a:t>
            </a:r>
            <a:r>
              <a:rPr lang="fr-CA" baseline="0" dirty="0" err="1" smtClean="0"/>
              <a:t>assitive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environment</a:t>
            </a:r>
            <a:r>
              <a:rPr lang="fr-CA" baseline="0" dirty="0" smtClean="0"/>
              <a:t/>
            </a:r>
            <a:br>
              <a:rPr lang="fr-CA" baseline="0" dirty="0" smtClean="0"/>
            </a:br>
            <a:r>
              <a:rPr lang="fr-CA" baseline="0" dirty="0" smtClean="0"/>
              <a:t/>
            </a:r>
            <a:br>
              <a:rPr lang="fr-CA" baseline="0" dirty="0" smtClean="0"/>
            </a:br>
            <a:r>
              <a:rPr lang="fr-CA" baseline="0" dirty="0" err="1" smtClean="0"/>
              <a:t>Next</a:t>
            </a:r>
            <a:r>
              <a:rPr lang="fr-CA" baseline="0" dirty="0" smtClean="0"/>
              <a:t> slide for </a:t>
            </a:r>
            <a:r>
              <a:rPr lang="fr-CA" baseline="0" dirty="0" err="1" smtClean="0"/>
              <a:t>domus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9980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Accuracy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increase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n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0333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more </a:t>
            </a:r>
            <a:r>
              <a:rPr lang="fr-CA" dirty="0" err="1" smtClean="0"/>
              <a:t>smooth</a:t>
            </a:r>
            <a:r>
              <a:rPr lang="fr-CA" dirty="0" smtClean="0"/>
              <a:t> </a:t>
            </a:r>
            <a:r>
              <a:rPr lang="fr-CA" dirty="0" err="1" smtClean="0"/>
              <a:t>it</a:t>
            </a:r>
            <a:r>
              <a:rPr lang="fr-CA" dirty="0" smtClean="0"/>
              <a:t> </a:t>
            </a:r>
            <a:r>
              <a:rPr lang="fr-CA" dirty="0" err="1" smtClean="0"/>
              <a:t>is</a:t>
            </a:r>
            <a:r>
              <a:rPr lang="fr-CA" dirty="0" smtClean="0"/>
              <a:t>,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better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is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7219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So </a:t>
            </a:r>
            <a:r>
              <a:rPr lang="fr-CA" dirty="0" err="1" smtClean="0"/>
              <a:t>we</a:t>
            </a:r>
            <a:r>
              <a:rPr lang="fr-CA" dirty="0" smtClean="0"/>
              <a:t> </a:t>
            </a:r>
            <a:r>
              <a:rPr lang="fr-CA" dirty="0" err="1" smtClean="0"/>
              <a:t>added</a:t>
            </a:r>
            <a:r>
              <a:rPr lang="fr-CA" dirty="0" smtClean="0"/>
              <a:t> </a:t>
            </a:r>
            <a:r>
              <a:rPr lang="fr-CA" dirty="0" err="1" smtClean="0"/>
              <a:t>filter</a:t>
            </a:r>
            <a:r>
              <a:rPr lang="fr-CA" dirty="0" smtClean="0"/>
              <a:t>, to </a:t>
            </a:r>
            <a:r>
              <a:rPr lang="fr-CA" dirty="0" err="1" smtClean="0"/>
              <a:t>try</a:t>
            </a:r>
            <a:r>
              <a:rPr lang="fr-CA" dirty="0" smtClean="0"/>
              <a:t> to </a:t>
            </a:r>
            <a:r>
              <a:rPr lang="fr-CA" dirty="0" err="1" smtClean="0"/>
              <a:t>decrease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error</a:t>
            </a:r>
            <a:r>
              <a:rPr lang="fr-CA" baseline="0" dirty="0" smtClean="0"/>
              <a:t> rate (and </a:t>
            </a:r>
            <a:r>
              <a:rPr lang="fr-CA" baseline="0" dirty="0" err="1" smtClean="0"/>
              <a:t>teleportation</a:t>
            </a:r>
            <a:r>
              <a:rPr lang="fr-CA" baseline="0" dirty="0" smtClean="0"/>
              <a:t>)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9050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So </a:t>
            </a:r>
            <a:r>
              <a:rPr lang="fr-CA" dirty="0" err="1" smtClean="0"/>
              <a:t>we</a:t>
            </a:r>
            <a:r>
              <a:rPr lang="fr-CA" dirty="0" smtClean="0"/>
              <a:t> </a:t>
            </a:r>
            <a:r>
              <a:rPr lang="fr-CA" dirty="0" err="1" smtClean="0"/>
              <a:t>added</a:t>
            </a:r>
            <a:r>
              <a:rPr lang="fr-CA" dirty="0" smtClean="0"/>
              <a:t> </a:t>
            </a:r>
            <a:r>
              <a:rPr lang="fr-CA" dirty="0" err="1" smtClean="0"/>
              <a:t>filter</a:t>
            </a:r>
            <a:r>
              <a:rPr lang="fr-CA" dirty="0" smtClean="0"/>
              <a:t>, to </a:t>
            </a:r>
            <a:r>
              <a:rPr lang="fr-CA" dirty="0" err="1" smtClean="0"/>
              <a:t>try</a:t>
            </a:r>
            <a:r>
              <a:rPr lang="fr-CA" dirty="0" smtClean="0"/>
              <a:t> to </a:t>
            </a:r>
            <a:r>
              <a:rPr lang="fr-CA" dirty="0" err="1" smtClean="0"/>
              <a:t>decrease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error</a:t>
            </a:r>
            <a:r>
              <a:rPr lang="fr-CA" baseline="0" dirty="0" smtClean="0"/>
              <a:t> rate (and </a:t>
            </a:r>
            <a:r>
              <a:rPr lang="fr-CA" baseline="0" dirty="0" err="1" smtClean="0"/>
              <a:t>teleportation</a:t>
            </a:r>
            <a:r>
              <a:rPr lang="fr-CA" baseline="0" smtClean="0"/>
              <a:t>)</a:t>
            </a:r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2407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This </a:t>
            </a:r>
            <a:r>
              <a:rPr lang="fr-CA" dirty="0" err="1" smtClean="0"/>
              <a:t>video</a:t>
            </a:r>
            <a:r>
              <a:rPr lang="fr-CA" dirty="0" smtClean="0"/>
              <a:t> shows the </a:t>
            </a:r>
            <a:r>
              <a:rPr lang="fr-CA" dirty="0" err="1" smtClean="0"/>
              <a:t>effect</a:t>
            </a:r>
            <a:r>
              <a:rPr lang="fr-CA" dirty="0" smtClean="0"/>
              <a:t> of the </a:t>
            </a:r>
            <a:r>
              <a:rPr lang="fr-CA" dirty="0" err="1" smtClean="0"/>
              <a:t>limiting</a:t>
            </a:r>
            <a:r>
              <a:rPr lang="fr-CA" dirty="0" smtClean="0"/>
              <a:t> </a:t>
            </a:r>
            <a:r>
              <a:rPr lang="fr-CA" dirty="0" err="1" smtClean="0"/>
              <a:t>filter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789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This table show how </a:t>
            </a:r>
            <a:r>
              <a:rPr lang="fr-CA" dirty="0" err="1" smtClean="0"/>
              <a:t>greatly</a:t>
            </a:r>
            <a:r>
              <a:rPr lang="fr-CA" dirty="0" smtClean="0"/>
              <a:t> the </a:t>
            </a:r>
            <a:r>
              <a:rPr lang="fr-CA" dirty="0" err="1" smtClean="0"/>
              <a:t>limiting</a:t>
            </a:r>
            <a:r>
              <a:rPr lang="fr-CA" dirty="0" smtClean="0"/>
              <a:t> </a:t>
            </a:r>
            <a:r>
              <a:rPr lang="fr-CA" dirty="0" err="1" smtClean="0"/>
              <a:t>filter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increase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accuracy</a:t>
            </a:r>
            <a:r>
              <a:rPr lang="fr-CA" baseline="0" dirty="0" smtClean="0"/>
              <a:t>.</a:t>
            </a:r>
          </a:p>
          <a:p>
            <a:r>
              <a:rPr lang="fr-CA" baseline="0" dirty="0" smtClean="0"/>
              <a:t>L </a:t>
            </a:r>
            <a:r>
              <a:rPr lang="fr-CA" baseline="0" dirty="0" err="1" smtClean="0"/>
              <a:t>dist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bigger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because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cross </a:t>
            </a:r>
            <a:r>
              <a:rPr lang="fr-CA" baseline="0" dirty="0" err="1" smtClean="0"/>
              <a:t>numerous</a:t>
            </a:r>
            <a:r>
              <a:rPr lang="fr-CA" baseline="0" dirty="0" smtClean="0"/>
              <a:t> zones </a:t>
            </a:r>
            <a:r>
              <a:rPr lang="fr-CA" baseline="0" dirty="0" err="1" smtClean="0"/>
              <a:t>that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did</a:t>
            </a:r>
            <a:r>
              <a:rPr lang="fr-CA" baseline="0" dirty="0" smtClean="0"/>
              <a:t> not </a:t>
            </a:r>
            <a:r>
              <a:rPr lang="fr-CA" baseline="0" dirty="0" err="1" smtClean="0"/>
              <a:t>really</a:t>
            </a:r>
            <a:r>
              <a:rPr lang="fr-CA" baseline="0" dirty="0" smtClean="0"/>
              <a:t> go but the </a:t>
            </a:r>
            <a:r>
              <a:rPr lang="fr-CA" baseline="0" dirty="0" err="1" smtClean="0"/>
              <a:t>filter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makes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look </a:t>
            </a:r>
            <a:r>
              <a:rPr lang="fr-CA" baseline="0" dirty="0" err="1" smtClean="0"/>
              <a:t>like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did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40733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Increase zone size, we did, it works great</a:t>
            </a:r>
          </a:p>
          <a:p>
            <a:endParaRPr lang="en-CA" dirty="0" smtClean="0"/>
          </a:p>
          <a:p>
            <a:r>
              <a:rPr lang="en-CA" dirty="0" smtClean="0"/>
              <a:t>New filter, we</a:t>
            </a:r>
            <a:r>
              <a:rPr lang="en-CA" baseline="0" dirty="0" smtClean="0"/>
              <a:t> are open to suggestion, but keep in mind we want to do real time tracking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473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The </a:t>
            </a:r>
            <a:r>
              <a:rPr lang="fr-CA" dirty="0" err="1" smtClean="0"/>
              <a:t>work</a:t>
            </a:r>
            <a:r>
              <a:rPr lang="fr-CA" baseline="0" dirty="0" smtClean="0"/>
              <a:t> I </a:t>
            </a:r>
            <a:r>
              <a:rPr lang="fr-CA" baseline="0" dirty="0" err="1" smtClean="0"/>
              <a:t>present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today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took</a:t>
            </a:r>
            <a:r>
              <a:rPr lang="fr-CA" baseline="0" dirty="0" smtClean="0"/>
              <a:t> place in the DOMUS </a:t>
            </a:r>
            <a:r>
              <a:rPr lang="fr-CA" baseline="0" dirty="0" err="1" smtClean="0"/>
              <a:t>laboratory</a:t>
            </a:r>
            <a:r>
              <a:rPr lang="fr-CA" baseline="0" dirty="0" smtClean="0"/>
              <a:t>.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specialize</a:t>
            </a:r>
            <a:r>
              <a:rPr lang="fr-CA" baseline="0" dirty="0" smtClean="0"/>
              <a:t> on </a:t>
            </a:r>
            <a:r>
              <a:rPr lang="fr-CA" baseline="0" dirty="0" err="1" smtClean="0"/>
              <a:t>using</a:t>
            </a:r>
            <a:r>
              <a:rPr lang="fr-CA" baseline="0" dirty="0" smtClean="0"/>
              <a:t> computer science and a smart home to </a:t>
            </a:r>
            <a:r>
              <a:rPr lang="fr-CA" baseline="0" dirty="0" err="1" smtClean="0"/>
              <a:t>provide</a:t>
            </a:r>
            <a:r>
              <a:rPr lang="fr-CA" baseline="0" dirty="0" smtClean="0"/>
              <a:t> cognitive assistance and monitoring for people in </a:t>
            </a:r>
            <a:r>
              <a:rPr lang="fr-CA" baseline="0" dirty="0" err="1" smtClean="0"/>
              <a:t>need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like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those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suffering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from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Alzheimer’s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disease</a:t>
            </a:r>
            <a:r>
              <a:rPr lang="fr-CA" baseline="0" dirty="0" smtClean="0"/>
              <a:t> or </a:t>
            </a:r>
            <a:r>
              <a:rPr lang="fr-CA" baseline="0" dirty="0" err="1" smtClean="0"/>
              <a:t>traumatic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brain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injury</a:t>
            </a:r>
            <a:endParaRPr lang="fr-CA" baseline="0" dirty="0" smtClean="0"/>
          </a:p>
          <a:p>
            <a:endParaRPr lang="fr-CA" baseline="0" dirty="0" smtClean="0"/>
          </a:p>
          <a:p>
            <a:r>
              <a:rPr lang="fr-CA" baseline="0" dirty="0" smtClean="0"/>
              <a:t>In the </a:t>
            </a:r>
            <a:r>
              <a:rPr lang="fr-CA" baseline="0" dirty="0" err="1" smtClean="0"/>
              <a:t>lab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have a full </a:t>
            </a:r>
            <a:r>
              <a:rPr lang="fr-CA" baseline="0" dirty="0" err="1" smtClean="0"/>
              <a:t>scale</a:t>
            </a:r>
            <a:r>
              <a:rPr lang="fr-CA" baseline="0" dirty="0" smtClean="0"/>
              <a:t> smart home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dozen</a:t>
            </a:r>
            <a:r>
              <a:rPr lang="fr-CA" baseline="0" dirty="0" smtClean="0"/>
              <a:t> of </a:t>
            </a:r>
            <a:r>
              <a:rPr lang="fr-CA" baseline="0" dirty="0" err="1" smtClean="0"/>
              <a:t>sensors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like</a:t>
            </a:r>
            <a:r>
              <a:rPr lang="fr-CA" baseline="0" dirty="0" smtClean="0"/>
              <a:t> motion detector, pressure plate, thermal camera, microphones and </a:t>
            </a:r>
            <a:r>
              <a:rPr lang="fr-CA" baseline="0" dirty="0" err="1" smtClean="0"/>
              <a:t>so</a:t>
            </a:r>
            <a:r>
              <a:rPr lang="fr-CA" baseline="0" dirty="0" smtClean="0"/>
              <a:t> on</a:t>
            </a:r>
          </a:p>
          <a:p>
            <a:endParaRPr lang="fr-CA" baseline="0" dirty="0" smtClean="0"/>
          </a:p>
          <a:p>
            <a:r>
              <a:rPr lang="fr-CA" baseline="0" dirty="0" smtClean="0"/>
              <a:t>Not to </a:t>
            </a:r>
            <a:r>
              <a:rPr lang="fr-CA" baseline="0" dirty="0" err="1" smtClean="0"/>
              <a:t>forget</a:t>
            </a:r>
            <a:r>
              <a:rPr lang="fr-CA" baseline="0" dirty="0" smtClean="0"/>
              <a:t> 20 RFID </a:t>
            </a:r>
            <a:r>
              <a:rPr lang="fr-CA" baseline="0" dirty="0" err="1" smtClean="0"/>
              <a:t>antennas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used</a:t>
            </a:r>
            <a:r>
              <a:rPr lang="fr-CA" baseline="0" dirty="0" smtClean="0"/>
              <a:t> in </a:t>
            </a:r>
            <a:r>
              <a:rPr lang="fr-CA" baseline="0" dirty="0" err="1" smtClean="0"/>
              <a:t>this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experiment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0459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The goal of </a:t>
            </a:r>
            <a:r>
              <a:rPr lang="fr-CA" dirty="0" err="1" smtClean="0"/>
              <a:t>my</a:t>
            </a:r>
            <a:r>
              <a:rPr lang="fr-CA" dirty="0" smtClean="0"/>
              <a:t> master </a:t>
            </a:r>
            <a:r>
              <a:rPr lang="fr-CA" dirty="0" err="1" smtClean="0"/>
              <a:t>thesis</a:t>
            </a:r>
            <a:r>
              <a:rPr lang="fr-CA" dirty="0" smtClean="0"/>
              <a:t> </a:t>
            </a:r>
            <a:r>
              <a:rPr lang="fr-CA" dirty="0" err="1" smtClean="0"/>
              <a:t>is</a:t>
            </a:r>
            <a:r>
              <a:rPr lang="fr-CA" dirty="0" smtClean="0"/>
              <a:t> to use RFID to</a:t>
            </a:r>
            <a:r>
              <a:rPr lang="fr-CA" baseline="0" dirty="0" smtClean="0"/>
              <a:t> </a:t>
            </a:r>
            <a:r>
              <a:rPr lang="fr-CA" baseline="0" dirty="0" err="1" smtClean="0"/>
              <a:t>recognise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activities</a:t>
            </a:r>
            <a:r>
              <a:rPr lang="fr-CA" baseline="0" dirty="0" smtClean="0"/>
              <a:t> of </a:t>
            </a:r>
            <a:r>
              <a:rPr lang="fr-CA" baseline="0" dirty="0" err="1" smtClean="0"/>
              <a:t>daily</a:t>
            </a:r>
            <a:r>
              <a:rPr lang="fr-CA" baseline="0" dirty="0" smtClean="0"/>
              <a:t> living, </a:t>
            </a:r>
            <a:r>
              <a:rPr lang="fr-CA" baseline="0" dirty="0" err="1" smtClean="0"/>
              <a:t>using</a:t>
            </a:r>
            <a:r>
              <a:rPr lang="fr-CA" baseline="0" dirty="0" smtClean="0"/>
              <a:t> data </a:t>
            </a:r>
            <a:r>
              <a:rPr lang="fr-CA" baseline="0" dirty="0" err="1" smtClean="0"/>
              <a:t>mining</a:t>
            </a:r>
            <a:r>
              <a:rPr lang="fr-CA" baseline="0" dirty="0" smtClean="0"/>
              <a:t> techniques. This </a:t>
            </a:r>
            <a:r>
              <a:rPr lang="fr-CA" baseline="0" dirty="0" err="1" smtClean="0"/>
              <a:t>will</a:t>
            </a:r>
            <a:r>
              <a:rPr lang="fr-CA" baseline="0" dirty="0" smtClean="0"/>
              <a:t> </a:t>
            </a:r>
            <a:r>
              <a:rPr lang="fr-CA" baseline="0" dirty="0" err="1" smtClean="0"/>
              <a:t>later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used</a:t>
            </a:r>
            <a:r>
              <a:rPr lang="fr-CA" baseline="0" dirty="0" smtClean="0"/>
              <a:t> in </a:t>
            </a:r>
            <a:r>
              <a:rPr lang="fr-CA" baseline="0" dirty="0" err="1" smtClean="0"/>
              <a:t>my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lab</a:t>
            </a:r>
            <a:r>
              <a:rPr lang="fr-CA" baseline="0" dirty="0" smtClean="0"/>
              <a:t> as part of </a:t>
            </a:r>
            <a:r>
              <a:rPr lang="fr-CA" baseline="0" dirty="0" err="1" smtClean="0"/>
              <a:t>many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specialized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moniting</a:t>
            </a:r>
            <a:r>
              <a:rPr lang="fr-CA" baseline="0" dirty="0" smtClean="0"/>
              <a:t> system.</a:t>
            </a:r>
            <a:br>
              <a:rPr lang="fr-CA" baseline="0" dirty="0" smtClean="0"/>
            </a:br>
            <a:r>
              <a:rPr lang="fr-CA" baseline="0" dirty="0" smtClean="0"/>
              <a:t/>
            </a:r>
            <a:br>
              <a:rPr lang="fr-CA" baseline="0" dirty="0" smtClean="0"/>
            </a:br>
            <a:r>
              <a:rPr lang="fr-CA" baseline="0" dirty="0" smtClean="0"/>
              <a:t>ADL recognition has been </a:t>
            </a:r>
            <a:r>
              <a:rPr lang="fr-CA" baseline="0" dirty="0" err="1" smtClean="0"/>
              <a:t>achieved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great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accuracy</a:t>
            </a:r>
            <a:r>
              <a:rPr lang="fr-CA" baseline="0" dirty="0" smtClean="0"/>
              <a:t> in </a:t>
            </a:r>
            <a:r>
              <a:rPr lang="fr-CA" baseline="0" dirty="0" err="1" smtClean="0"/>
              <a:t>recent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years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many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different</a:t>
            </a:r>
            <a:r>
              <a:rPr lang="fr-CA" baseline="0" dirty="0" smtClean="0"/>
              <a:t> technologies</a:t>
            </a:r>
          </a:p>
          <a:p>
            <a:r>
              <a:rPr lang="fr-CA" baseline="0" dirty="0" smtClean="0"/>
              <a:t>But </a:t>
            </a:r>
            <a:r>
              <a:rPr lang="fr-CA" baseline="0" dirty="0" err="1" smtClean="0"/>
              <a:t>never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RFID and data </a:t>
            </a:r>
            <a:r>
              <a:rPr lang="fr-CA" baseline="0" dirty="0" err="1" smtClean="0"/>
              <a:t>mining</a:t>
            </a:r>
            <a:r>
              <a:rPr lang="fr-CA" baseline="0" dirty="0" smtClean="0"/>
              <a:t> and relative </a:t>
            </a:r>
            <a:r>
              <a:rPr lang="fr-CA" baseline="0" dirty="0" err="1" smtClean="0"/>
              <a:t>positioning</a:t>
            </a:r>
            <a:endParaRPr lang="fr-CA" baseline="0" dirty="0" smtClean="0"/>
          </a:p>
          <a:p>
            <a:endParaRPr lang="fr-CA" baseline="0" dirty="0" smtClean="0"/>
          </a:p>
          <a:p>
            <a:r>
              <a:rPr lang="fr-CA" baseline="0" dirty="0" err="1" smtClean="0"/>
              <a:t>Another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great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difference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from</a:t>
            </a:r>
            <a:r>
              <a:rPr lang="fr-CA" baseline="0" dirty="0" smtClean="0"/>
              <a:t> </a:t>
            </a:r>
            <a:r>
              <a:rPr lang="fr-CA" baseline="0" dirty="0" err="1" smtClean="0"/>
              <a:t>previous</a:t>
            </a:r>
            <a:r>
              <a:rPr lang="fr-CA" baseline="0" dirty="0" smtClean="0"/>
              <a:t> techniques </a:t>
            </a:r>
            <a:r>
              <a:rPr lang="fr-CA" baseline="0" dirty="0" err="1" smtClean="0"/>
              <a:t>is</a:t>
            </a:r>
            <a:endParaRPr lang="fr-CA" baseline="0" dirty="0" smtClean="0"/>
          </a:p>
          <a:p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don’t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want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track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human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believe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can</a:t>
            </a:r>
            <a:r>
              <a:rPr lang="fr-CA" baseline="0" dirty="0" smtClean="0"/>
              <a:t> do ADL recognition </a:t>
            </a:r>
            <a:r>
              <a:rPr lang="fr-CA" baseline="0" dirty="0" err="1" smtClean="0"/>
              <a:t>only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objects</a:t>
            </a:r>
            <a:r>
              <a:rPr lang="fr-CA" baseline="0" dirty="0" smtClean="0"/>
              <a:t>. This </a:t>
            </a:r>
            <a:r>
              <a:rPr lang="fr-CA" baseline="0" dirty="0" err="1" smtClean="0"/>
              <a:t>way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can</a:t>
            </a:r>
            <a:r>
              <a:rPr lang="fr-CA" baseline="0" dirty="0" smtClean="0"/>
              <a:t> ignore the </a:t>
            </a:r>
            <a:r>
              <a:rPr lang="fr-CA" baseline="0" dirty="0" err="1" smtClean="0"/>
              <a:t>problems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that</a:t>
            </a:r>
            <a:r>
              <a:rPr lang="fr-CA" baseline="0" dirty="0" smtClean="0"/>
              <a:t> arises </a:t>
            </a:r>
            <a:r>
              <a:rPr lang="fr-CA" baseline="0" dirty="0" err="1" smtClean="0"/>
              <a:t>when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many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person</a:t>
            </a:r>
            <a:r>
              <a:rPr lang="fr-CA" baseline="0" dirty="0" smtClean="0"/>
              <a:t> are in the </a:t>
            </a:r>
            <a:r>
              <a:rPr lang="fr-CA" baseline="0" dirty="0" err="1" smtClean="0"/>
              <a:t>same</a:t>
            </a:r>
            <a:r>
              <a:rPr lang="fr-CA" baseline="0" dirty="0" smtClean="0"/>
              <a:t> house.</a:t>
            </a:r>
            <a:r>
              <a:rPr lang="fr-CA" baseline="0" dirty="0" smtClean="0"/>
              <a:t/>
            </a:r>
            <a:br>
              <a:rPr lang="fr-CA" baseline="0" dirty="0" smtClean="0"/>
            </a:br>
            <a:r>
              <a:rPr lang="fr-CA" baseline="0" dirty="0" smtClean="0"/>
              <a:t/>
            </a:r>
            <a:br>
              <a:rPr lang="fr-CA" baseline="0" dirty="0" smtClean="0"/>
            </a:br>
            <a:r>
              <a:rPr lang="fr-CA" baseline="0" dirty="0" smtClean="0"/>
              <a:t>To do the </a:t>
            </a:r>
            <a:r>
              <a:rPr lang="fr-CA" baseline="0" dirty="0" err="1" smtClean="0"/>
              <a:t>actual</a:t>
            </a:r>
            <a:r>
              <a:rPr lang="fr-CA" baseline="0" dirty="0" smtClean="0"/>
              <a:t> recognition, I first </a:t>
            </a:r>
            <a:r>
              <a:rPr lang="fr-CA" baseline="0" dirty="0" err="1" smtClean="0"/>
              <a:t>needed</a:t>
            </a:r>
            <a:r>
              <a:rPr lang="fr-CA" baseline="0" dirty="0" smtClean="0"/>
              <a:t> an ITS, </a:t>
            </a:r>
            <a:r>
              <a:rPr lang="fr-CA" baseline="0" dirty="0" err="1" smtClean="0"/>
              <a:t>which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itself</a:t>
            </a:r>
            <a:r>
              <a:rPr lang="fr-CA" baseline="0" dirty="0" smtClean="0"/>
              <a:t> </a:t>
            </a:r>
            <a:r>
              <a:rPr lang="fr-CA" baseline="0" dirty="0" err="1" smtClean="0"/>
              <a:t>required</a:t>
            </a:r>
            <a:r>
              <a:rPr lang="fr-CA" baseline="0" dirty="0" smtClean="0"/>
              <a:t> and IPS.</a:t>
            </a:r>
            <a:br>
              <a:rPr lang="fr-CA" baseline="0" dirty="0" smtClean="0"/>
            </a:br>
            <a:endParaRPr lang="fr-CA" baseline="0" dirty="0" smtClean="0"/>
          </a:p>
          <a:p>
            <a:r>
              <a:rPr lang="fr-CA" baseline="0" dirty="0" smtClean="0"/>
              <a:t>But </a:t>
            </a:r>
            <a:r>
              <a:rPr lang="fr-CA" baseline="0" dirty="0" err="1" smtClean="0"/>
              <a:t>before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explaining</a:t>
            </a:r>
            <a:r>
              <a:rPr lang="fr-CA" baseline="0" dirty="0" smtClean="0"/>
              <a:t> the IPS, …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7538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First, for </a:t>
            </a:r>
            <a:r>
              <a:rPr lang="fr-CA" dirty="0" err="1" smtClean="0"/>
              <a:t>both</a:t>
            </a:r>
            <a:r>
              <a:rPr lang="fr-CA" dirty="0" smtClean="0"/>
              <a:t> </a:t>
            </a:r>
            <a:r>
              <a:rPr lang="fr-CA" dirty="0" err="1" smtClean="0"/>
              <a:t>systems</a:t>
            </a:r>
            <a:r>
              <a:rPr lang="fr-CA" dirty="0" smtClean="0"/>
              <a:t>, </a:t>
            </a:r>
            <a:r>
              <a:rPr lang="fr-CA" dirty="0" err="1" smtClean="0"/>
              <a:t>need</a:t>
            </a:r>
            <a:r>
              <a:rPr lang="fr-CA" dirty="0" smtClean="0"/>
              <a:t> a </a:t>
            </a:r>
            <a:r>
              <a:rPr lang="fr-CA" dirty="0" err="1" smtClean="0"/>
              <a:t>special</a:t>
            </a:r>
            <a:r>
              <a:rPr lang="fr-CA" dirty="0" smtClean="0"/>
              <a:t> </a:t>
            </a:r>
            <a:r>
              <a:rPr lang="fr-CA" dirty="0" err="1" smtClean="0"/>
              <a:t>object</a:t>
            </a:r>
            <a:r>
              <a:rPr lang="fr-CA" dirty="0" smtClean="0"/>
              <a:t> to </a:t>
            </a:r>
            <a:r>
              <a:rPr lang="fr-CA" dirty="0" err="1" smtClean="0"/>
              <a:t>rely</a:t>
            </a:r>
            <a:r>
              <a:rPr lang="fr-CA" dirty="0" smtClean="0"/>
              <a:t> on</a:t>
            </a:r>
          </a:p>
          <a:p>
            <a:endParaRPr lang="fr-CA" dirty="0" smtClean="0"/>
          </a:p>
          <a:p>
            <a:r>
              <a:rPr lang="fr-CA" dirty="0" smtClean="0"/>
              <a:t>In plastic to </a:t>
            </a:r>
            <a:r>
              <a:rPr lang="fr-CA" dirty="0" err="1" smtClean="0"/>
              <a:t>avoid</a:t>
            </a:r>
            <a:r>
              <a:rPr lang="fr-CA" dirty="0" smtClean="0"/>
              <a:t> </a:t>
            </a:r>
            <a:r>
              <a:rPr lang="fr-CA" dirty="0" err="1" smtClean="0"/>
              <a:t>interferences</a:t>
            </a:r>
            <a:r>
              <a:rPr lang="fr-CA" dirty="0" smtClean="0"/>
              <a:t> at </a:t>
            </a:r>
            <a:r>
              <a:rPr lang="fr-CA" dirty="0" err="1" smtClean="0"/>
              <a:t>this</a:t>
            </a:r>
            <a:r>
              <a:rPr lang="fr-CA" dirty="0" smtClean="0"/>
              <a:t> </a:t>
            </a:r>
            <a:r>
              <a:rPr lang="fr-CA" dirty="0" err="1" smtClean="0"/>
              <a:t>early</a:t>
            </a:r>
            <a:r>
              <a:rPr lang="fr-CA" dirty="0" smtClean="0"/>
              <a:t> </a:t>
            </a:r>
            <a:r>
              <a:rPr lang="fr-CA" dirty="0" err="1" smtClean="0"/>
              <a:t>developement</a:t>
            </a:r>
            <a:r>
              <a:rPr lang="fr-CA" dirty="0" smtClean="0"/>
              <a:t> stage</a:t>
            </a:r>
          </a:p>
          <a:p>
            <a:endParaRPr lang="fr-CA" dirty="0" smtClean="0"/>
          </a:p>
          <a:p>
            <a:r>
              <a:rPr lang="fr-CA" dirty="0" smtClean="0"/>
              <a:t>4 tags </a:t>
            </a:r>
            <a:r>
              <a:rPr lang="fr-CA" dirty="0" err="1" smtClean="0"/>
              <a:t>facing</a:t>
            </a:r>
            <a:r>
              <a:rPr lang="fr-CA" dirty="0" smtClean="0"/>
              <a:t> </a:t>
            </a:r>
            <a:r>
              <a:rPr lang="fr-CA" dirty="0" err="1" smtClean="0"/>
              <a:t>different</a:t>
            </a:r>
            <a:r>
              <a:rPr lang="fr-CA" dirty="0" smtClean="0"/>
              <a:t> directions</a:t>
            </a:r>
          </a:p>
          <a:p>
            <a:endParaRPr lang="fr-CA" dirty="0" smtClean="0"/>
          </a:p>
          <a:p>
            <a:r>
              <a:rPr lang="fr-CA" dirty="0" err="1" smtClean="0"/>
              <a:t>Antennas</a:t>
            </a:r>
            <a:r>
              <a:rPr lang="fr-CA" dirty="0" smtClean="0"/>
              <a:t> are at 1 </a:t>
            </a:r>
            <a:r>
              <a:rPr lang="fr-CA" dirty="0" err="1" smtClean="0"/>
              <a:t>meter</a:t>
            </a:r>
            <a:r>
              <a:rPr lang="fr-CA" dirty="0" smtClean="0"/>
              <a:t> high, </a:t>
            </a:r>
            <a:r>
              <a:rPr lang="fr-CA" dirty="0" err="1" smtClean="0"/>
              <a:t>so</a:t>
            </a:r>
            <a:r>
              <a:rPr lang="fr-CA" dirty="0" smtClean="0"/>
              <a:t> </a:t>
            </a:r>
            <a:r>
              <a:rPr lang="fr-CA" dirty="0" err="1" smtClean="0"/>
              <a:t>is</a:t>
            </a:r>
            <a:r>
              <a:rPr lang="fr-CA" dirty="0" smtClean="0"/>
              <a:t> the </a:t>
            </a:r>
            <a:r>
              <a:rPr lang="fr-CA" dirty="0" err="1" smtClean="0"/>
              <a:t>bottle</a:t>
            </a:r>
            <a:r>
              <a:rPr lang="fr-CA" dirty="0" smtClean="0"/>
              <a:t> in </a:t>
            </a:r>
            <a:r>
              <a:rPr lang="fr-CA" dirty="0" err="1" smtClean="0"/>
              <a:t>our</a:t>
            </a:r>
            <a:r>
              <a:rPr lang="fr-CA" dirty="0" smtClean="0"/>
              <a:t> tests</a:t>
            </a:r>
          </a:p>
          <a:p>
            <a:endParaRPr lang="fr-CA" dirty="0" smtClean="0"/>
          </a:p>
          <a:p>
            <a:r>
              <a:rPr lang="fr-CA" dirty="0" smtClean="0"/>
              <a:t>For </a:t>
            </a:r>
            <a:r>
              <a:rPr lang="fr-CA" dirty="0" err="1" smtClean="0"/>
              <a:t>each</a:t>
            </a:r>
            <a:r>
              <a:rPr lang="fr-CA" dirty="0" smtClean="0"/>
              <a:t> tag, </a:t>
            </a:r>
            <a:r>
              <a:rPr lang="fr-CA" dirty="0" err="1" smtClean="0"/>
              <a:t>we</a:t>
            </a:r>
            <a:r>
              <a:rPr lang="fr-CA" dirty="0" smtClean="0"/>
              <a:t> have a </a:t>
            </a:r>
            <a:r>
              <a:rPr lang="fr-CA" dirty="0" err="1" smtClean="0"/>
              <a:t>reading</a:t>
            </a:r>
            <a:r>
              <a:rPr lang="fr-CA" dirty="0" smtClean="0"/>
              <a:t> per </a:t>
            </a:r>
            <a:r>
              <a:rPr lang="fr-CA" dirty="0" err="1" smtClean="0"/>
              <a:t>antenna</a:t>
            </a:r>
            <a:r>
              <a:rPr lang="fr-CA" dirty="0" smtClean="0"/>
              <a:t>, a</a:t>
            </a:r>
            <a:r>
              <a:rPr lang="fr-CA" baseline="0" dirty="0" smtClean="0"/>
              <a:t> </a:t>
            </a:r>
            <a:r>
              <a:rPr lang="fr-CA" baseline="0" dirty="0" err="1" smtClean="0"/>
              <a:t>vector</a:t>
            </a:r>
            <a:r>
              <a:rPr lang="fr-CA" baseline="0" dirty="0" smtClean="0"/>
              <a:t> of 20 </a:t>
            </a:r>
            <a:r>
              <a:rPr lang="fr-CA" baseline="0" dirty="0" err="1" smtClean="0"/>
              <a:t>integers</a:t>
            </a:r>
            <a:r>
              <a:rPr lang="fr-CA" baseline="0" dirty="0" smtClean="0"/>
              <a:t/>
            </a:r>
            <a:br>
              <a:rPr lang="fr-CA" baseline="0" dirty="0" smtClean="0"/>
            </a:b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merge</a:t>
            </a:r>
            <a:r>
              <a:rPr lang="fr-CA" baseline="0" dirty="0" smtClean="0"/>
              <a:t> to 4 tags </a:t>
            </a:r>
            <a:r>
              <a:rPr lang="fr-CA" baseline="0" dirty="0" err="1" smtClean="0"/>
              <a:t>into</a:t>
            </a:r>
            <a:r>
              <a:rPr lang="fr-CA" baseline="0" dirty="0" smtClean="0"/>
              <a:t> one, </a:t>
            </a:r>
            <a:r>
              <a:rPr lang="fr-CA" baseline="0" dirty="0" err="1" smtClean="0"/>
              <a:t>keeping</a:t>
            </a:r>
            <a:r>
              <a:rPr lang="fr-CA" baseline="0" dirty="0" smtClean="0"/>
              <a:t> </a:t>
            </a:r>
            <a:r>
              <a:rPr lang="fr-CA" baseline="0" dirty="0" err="1" smtClean="0"/>
              <a:t>only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highest</a:t>
            </a:r>
            <a:r>
              <a:rPr lang="fr-CA" baseline="0" dirty="0" smtClean="0"/>
              <a:t> value </a:t>
            </a:r>
            <a:r>
              <a:rPr lang="fr-CA" baseline="0" dirty="0" err="1" smtClean="0"/>
              <a:t>foreach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antenna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1431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I </a:t>
            </a:r>
            <a:r>
              <a:rPr lang="fr-CA" dirty="0" err="1" smtClean="0"/>
              <a:t>said</a:t>
            </a:r>
            <a:r>
              <a:rPr lang="fr-CA" dirty="0" smtClean="0"/>
              <a:t> I use relative </a:t>
            </a:r>
            <a:r>
              <a:rPr lang="fr-CA" dirty="0" err="1" smtClean="0"/>
              <a:t>positioning</a:t>
            </a:r>
            <a:endParaRPr lang="fr-CA" dirty="0" smtClean="0"/>
          </a:p>
          <a:p>
            <a:r>
              <a:rPr lang="fr-CA" dirty="0" smtClean="0"/>
              <a:t>It </a:t>
            </a:r>
            <a:r>
              <a:rPr lang="fr-CA" dirty="0" err="1" smtClean="0"/>
              <a:t>means</a:t>
            </a:r>
            <a:r>
              <a:rPr lang="fr-CA" dirty="0" smtClean="0"/>
              <a:t> I use zone of </a:t>
            </a:r>
            <a:r>
              <a:rPr lang="fr-CA" dirty="0" err="1" smtClean="0"/>
              <a:t>different</a:t>
            </a:r>
            <a:r>
              <a:rPr lang="fr-CA" baseline="0" dirty="0" smtClean="0"/>
              <a:t> sizes </a:t>
            </a:r>
            <a:r>
              <a:rPr lang="fr-CA" baseline="0" dirty="0" err="1" smtClean="0"/>
              <a:t>instead</a:t>
            </a:r>
            <a:r>
              <a:rPr lang="fr-CA" baseline="0" dirty="0" smtClean="0"/>
              <a:t> of a </a:t>
            </a:r>
            <a:r>
              <a:rPr lang="fr-CA" baseline="0" dirty="0" err="1" smtClean="0"/>
              <a:t>precise</a:t>
            </a:r>
            <a:r>
              <a:rPr lang="fr-CA" baseline="0" dirty="0" smtClean="0"/>
              <a:t> position in </a:t>
            </a:r>
            <a:r>
              <a:rPr lang="fr-CA" baseline="0" dirty="0" err="1" smtClean="0"/>
              <a:t>coordinate</a:t>
            </a:r>
            <a:endParaRPr lang="fr-CA" baseline="0" dirty="0" smtClean="0"/>
          </a:p>
          <a:p>
            <a:endParaRPr lang="fr-CA" baseline="0" dirty="0" smtClean="0"/>
          </a:p>
          <a:p>
            <a:r>
              <a:rPr lang="fr-CA" baseline="0" dirty="0" err="1" smtClean="0"/>
              <a:t>When</a:t>
            </a:r>
            <a:r>
              <a:rPr lang="fr-CA" baseline="0" dirty="0" smtClean="0"/>
              <a:t> building the IPS, dimensions </a:t>
            </a:r>
            <a:r>
              <a:rPr lang="fr-CA" baseline="0" dirty="0" err="1" smtClean="0"/>
              <a:t>were</a:t>
            </a:r>
            <a:r>
              <a:rPr lang="fr-CA" baseline="0" dirty="0" smtClean="0"/>
              <a:t>…</a:t>
            </a:r>
          </a:p>
          <a:p>
            <a:r>
              <a:rPr lang="fr-CA" baseline="0" dirty="0" smtClean="0"/>
              <a:t>This </a:t>
            </a:r>
            <a:r>
              <a:rPr lang="fr-CA" baseline="0" dirty="0" err="1" smtClean="0"/>
              <a:t>is</a:t>
            </a:r>
            <a:r>
              <a:rPr lang="fr-CA" baseline="0" dirty="0" smtClean="0"/>
              <a:t> an approximative </a:t>
            </a:r>
            <a:r>
              <a:rPr lang="fr-CA" baseline="0" dirty="0" err="1" smtClean="0"/>
              <a:t>map</a:t>
            </a:r>
            <a:r>
              <a:rPr lang="fr-CA" baseline="0" dirty="0" smtClean="0"/>
              <a:t> of the smart home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zones</a:t>
            </a:r>
          </a:p>
          <a:p>
            <a:endParaRPr lang="fr-CA" baseline="0" dirty="0" smtClean="0"/>
          </a:p>
          <a:p>
            <a:r>
              <a:rPr lang="fr-CA" baseline="0" dirty="0" smtClean="0"/>
              <a:t>The </a:t>
            </a:r>
            <a:r>
              <a:rPr lang="fr-CA" baseline="0" dirty="0" err="1" smtClean="0"/>
              <a:t>big</a:t>
            </a:r>
            <a:r>
              <a:rPr lang="fr-CA" baseline="0" dirty="0" smtClean="0"/>
              <a:t> X are </a:t>
            </a:r>
            <a:r>
              <a:rPr lang="fr-CA" baseline="0" dirty="0" err="1" smtClean="0"/>
              <a:t>my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antennas</a:t>
            </a:r>
            <a:r>
              <a:rPr lang="fr-CA" baseline="0" dirty="0" smtClean="0"/>
              <a:t/>
            </a:r>
            <a:br>
              <a:rPr lang="fr-CA" baseline="0" dirty="0" smtClean="0"/>
            </a:br>
            <a:r>
              <a:rPr lang="fr-CA" baseline="0" dirty="0" smtClean="0"/>
              <a:t/>
            </a:r>
            <a:br>
              <a:rPr lang="fr-CA" baseline="0" dirty="0" smtClean="0"/>
            </a:br>
            <a:r>
              <a:rPr lang="fr-CA" baseline="0" dirty="0" err="1" smtClean="0"/>
              <a:t>Using</a:t>
            </a:r>
            <a:r>
              <a:rPr lang="fr-CA" baseline="0" dirty="0" smtClean="0"/>
              <a:t> a </a:t>
            </a:r>
            <a:r>
              <a:rPr lang="fr-CA" baseline="0" dirty="0" err="1" smtClean="0"/>
              <a:t>random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forest</a:t>
            </a:r>
            <a:r>
              <a:rPr lang="fr-CA" baseline="0" dirty="0" smtClean="0"/>
              <a:t> of 250 </a:t>
            </a:r>
            <a:r>
              <a:rPr lang="fr-CA" baseline="0" dirty="0" err="1" smtClean="0"/>
              <a:t>trees</a:t>
            </a:r>
            <a:r>
              <a:rPr lang="fr-CA" baseline="0" dirty="0" smtClean="0"/>
              <a:t> per room, </a:t>
            </a:r>
            <a:r>
              <a:rPr lang="fr-CA" baseline="0" dirty="0" err="1" smtClean="0"/>
              <a:t>accuracy</a:t>
            </a:r>
            <a:r>
              <a:rPr lang="fr-CA" baseline="0" dirty="0" smtClean="0"/>
              <a:t> range </a:t>
            </a:r>
            <a:r>
              <a:rPr lang="fr-CA" baseline="0" dirty="0" err="1" smtClean="0"/>
              <a:t>from</a:t>
            </a:r>
            <a:r>
              <a:rPr lang="fr-CA" baseline="0" dirty="0" smtClean="0"/>
              <a:t> 80% in the </a:t>
            </a:r>
            <a:r>
              <a:rPr lang="fr-CA" baseline="0" dirty="0" err="1" smtClean="0"/>
              <a:t>dining</a:t>
            </a:r>
            <a:r>
              <a:rPr lang="fr-CA" baseline="0" dirty="0" smtClean="0"/>
              <a:t> room to  to 95% in the hall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2697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Now</a:t>
            </a:r>
            <a:r>
              <a:rPr lang="fr-CA" dirty="0" smtClean="0"/>
              <a:t> the </a:t>
            </a:r>
            <a:r>
              <a:rPr lang="fr-CA" dirty="0" err="1" smtClean="0"/>
              <a:t>traking</a:t>
            </a:r>
            <a:r>
              <a:rPr lang="fr-CA" dirty="0" smtClean="0"/>
              <a:t> system</a:t>
            </a:r>
          </a:p>
          <a:p>
            <a:endParaRPr lang="fr-CA" dirty="0" smtClean="0"/>
          </a:p>
          <a:p>
            <a:r>
              <a:rPr lang="fr-CA" dirty="0" smtClean="0"/>
              <a:t>As </a:t>
            </a:r>
            <a:r>
              <a:rPr lang="fr-CA" dirty="0" err="1" smtClean="0"/>
              <a:t>with</a:t>
            </a:r>
            <a:r>
              <a:rPr lang="fr-CA" dirty="0" smtClean="0"/>
              <a:t> the IPS, </a:t>
            </a:r>
            <a:r>
              <a:rPr lang="fr-CA" dirty="0" err="1" smtClean="0"/>
              <a:t>we</a:t>
            </a:r>
            <a:r>
              <a:rPr lang="fr-CA" dirty="0" smtClean="0"/>
              <a:t> first </a:t>
            </a:r>
            <a:r>
              <a:rPr lang="fr-CA" dirty="0" err="1" smtClean="0"/>
              <a:t>designed</a:t>
            </a:r>
            <a:r>
              <a:rPr lang="fr-CA" dirty="0" smtClean="0"/>
              <a:t> a </a:t>
            </a:r>
            <a:r>
              <a:rPr lang="fr-CA" dirty="0" err="1" smtClean="0"/>
              <a:t>dataset</a:t>
            </a:r>
            <a:r>
              <a:rPr lang="fr-CA" dirty="0" smtClean="0"/>
              <a:t> to </a:t>
            </a:r>
            <a:r>
              <a:rPr lang="fr-CA" dirty="0" err="1" smtClean="0"/>
              <a:t>experiment</a:t>
            </a:r>
            <a:r>
              <a:rPr lang="fr-CA" dirty="0" smtClean="0"/>
              <a:t> on.</a:t>
            </a:r>
          </a:p>
          <a:p>
            <a:endParaRPr lang="fr-CA" dirty="0" smtClean="0"/>
          </a:p>
          <a:p>
            <a:r>
              <a:rPr lang="fr-CA" dirty="0" smtClean="0"/>
              <a:t>In </a:t>
            </a:r>
            <a:r>
              <a:rPr lang="fr-CA" dirty="0" err="1" smtClean="0"/>
              <a:t>each</a:t>
            </a:r>
            <a:r>
              <a:rPr lang="fr-CA" dirty="0" smtClean="0"/>
              <a:t> room, </a:t>
            </a:r>
            <a:r>
              <a:rPr lang="fr-CA" dirty="0" err="1" smtClean="0"/>
              <a:t>we</a:t>
            </a:r>
            <a:r>
              <a:rPr lang="fr-CA" dirty="0" smtClean="0"/>
              <a:t> </a:t>
            </a:r>
            <a:r>
              <a:rPr lang="fr-CA" dirty="0" err="1" smtClean="0"/>
              <a:t>created</a:t>
            </a:r>
            <a:r>
              <a:rPr lang="fr-CA" dirty="0" smtClean="0"/>
              <a:t> 4 </a:t>
            </a:r>
            <a:r>
              <a:rPr lang="fr-CA" dirty="0" err="1" smtClean="0"/>
              <a:t>differents</a:t>
            </a:r>
            <a:r>
              <a:rPr lang="fr-CA" dirty="0" smtClean="0"/>
              <a:t> </a:t>
            </a:r>
            <a:r>
              <a:rPr lang="fr-CA" dirty="0" err="1" smtClean="0"/>
              <a:t>paths</a:t>
            </a:r>
            <a:r>
              <a:rPr lang="fr-CA" dirty="0" smtClean="0"/>
              <a:t> </a:t>
            </a:r>
            <a:r>
              <a:rPr lang="fr-CA" dirty="0" err="1" smtClean="0"/>
              <a:t>that</a:t>
            </a:r>
            <a:r>
              <a:rPr lang="fr-CA" dirty="0" smtClean="0"/>
              <a:t> </a:t>
            </a:r>
            <a:r>
              <a:rPr lang="fr-CA" dirty="0" err="1" smtClean="0"/>
              <a:t>were</a:t>
            </a:r>
            <a:r>
              <a:rPr lang="fr-CA" dirty="0" smtClean="0"/>
              <a:t> plausible, </a:t>
            </a:r>
            <a:r>
              <a:rPr lang="fr-CA" dirty="0" err="1" smtClean="0"/>
              <a:t>like</a:t>
            </a:r>
            <a:r>
              <a:rPr lang="fr-CA" dirty="0" smtClean="0"/>
              <a:t> </a:t>
            </a:r>
            <a:r>
              <a:rPr lang="fr-CA" dirty="0" err="1" smtClean="0"/>
              <a:t>taking</a:t>
            </a:r>
            <a:r>
              <a:rPr lang="fr-CA" dirty="0" smtClean="0"/>
              <a:t> the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bottle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from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fridge</a:t>
            </a:r>
            <a:r>
              <a:rPr lang="fr-CA" baseline="0" dirty="0" smtClean="0"/>
              <a:t> to the </a:t>
            </a:r>
            <a:r>
              <a:rPr lang="fr-CA" baseline="0" dirty="0" err="1" smtClean="0"/>
              <a:t>oven</a:t>
            </a:r>
            <a:r>
              <a:rPr lang="fr-CA" baseline="0" dirty="0" smtClean="0"/>
              <a:t>.</a:t>
            </a:r>
          </a:p>
          <a:p>
            <a:endParaRPr lang="fr-CA" baseline="0" dirty="0" smtClean="0"/>
          </a:p>
          <a:p>
            <a:r>
              <a:rPr lang="fr-CA" baseline="0" dirty="0" smtClean="0"/>
              <a:t>For </a:t>
            </a:r>
            <a:r>
              <a:rPr lang="fr-CA" baseline="0" dirty="0" err="1" smtClean="0"/>
              <a:t>each</a:t>
            </a:r>
            <a:r>
              <a:rPr lang="fr-CA" baseline="0" dirty="0" smtClean="0"/>
              <a:t> of </a:t>
            </a:r>
            <a:r>
              <a:rPr lang="fr-CA" baseline="0" dirty="0" err="1" smtClean="0"/>
              <a:t>those</a:t>
            </a:r>
            <a:r>
              <a:rPr lang="fr-CA" baseline="0" dirty="0" smtClean="0"/>
              <a:t> 24 </a:t>
            </a:r>
            <a:r>
              <a:rPr lang="fr-CA" baseline="0" dirty="0" err="1" smtClean="0"/>
              <a:t>path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collected</a:t>
            </a:r>
            <a:r>
              <a:rPr lang="fr-CA" baseline="0" dirty="0" smtClean="0"/>
              <a:t> data 10 times, </a:t>
            </a:r>
            <a:r>
              <a:rPr lang="fr-CA" baseline="0" dirty="0" err="1" smtClean="0"/>
              <a:t>resulting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240 </a:t>
            </a:r>
            <a:r>
              <a:rPr lang="fr-CA" baseline="0" dirty="0" err="1" smtClean="0"/>
              <a:t>paths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can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evaluate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accuracy</a:t>
            </a:r>
            <a:r>
              <a:rPr lang="fr-CA" baseline="0" dirty="0" smtClean="0"/>
              <a:t> on.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2921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To </a:t>
            </a:r>
            <a:r>
              <a:rPr lang="fr-CA" dirty="0" err="1" smtClean="0"/>
              <a:t>evaluate</a:t>
            </a:r>
            <a:r>
              <a:rPr lang="fr-CA" dirty="0" smtClean="0"/>
              <a:t> </a:t>
            </a:r>
            <a:r>
              <a:rPr lang="fr-CA" dirty="0" err="1" smtClean="0"/>
              <a:t>our</a:t>
            </a:r>
            <a:r>
              <a:rPr lang="fr-CA" dirty="0" smtClean="0"/>
              <a:t> </a:t>
            </a:r>
            <a:r>
              <a:rPr lang="fr-CA" dirty="0" err="1" smtClean="0"/>
              <a:t>accuracy</a:t>
            </a:r>
            <a:r>
              <a:rPr lang="fr-CA" dirty="0" smtClean="0"/>
              <a:t>, </a:t>
            </a:r>
            <a:r>
              <a:rPr lang="fr-CA" dirty="0" err="1" smtClean="0"/>
              <a:t>we</a:t>
            </a:r>
            <a:r>
              <a:rPr lang="fr-CA" dirty="0" smtClean="0"/>
              <a:t> </a:t>
            </a:r>
            <a:r>
              <a:rPr lang="fr-CA" dirty="0" err="1" smtClean="0"/>
              <a:t>needed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metrics</a:t>
            </a:r>
            <a:r>
              <a:rPr lang="fr-CA" baseline="0" dirty="0" smtClean="0"/>
              <a:t>.</a:t>
            </a:r>
          </a:p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7183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aseline="0" dirty="0" err="1" smtClean="0"/>
              <a:t>Roughly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sequential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half</a:t>
            </a:r>
            <a:r>
              <a:rPr lang="fr-CA" baseline="0" dirty="0" smtClean="0"/>
              <a:t> as good</a:t>
            </a:r>
          </a:p>
          <a:p>
            <a:endParaRPr lang="fr-CA" baseline="0" dirty="0" smtClean="0"/>
          </a:p>
          <a:p>
            <a:r>
              <a:rPr lang="fr-CA" baseline="0" dirty="0" smtClean="0"/>
              <a:t>L </a:t>
            </a:r>
            <a:r>
              <a:rPr lang="fr-CA" baseline="0" dirty="0" err="1" smtClean="0"/>
              <a:t>dist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is</a:t>
            </a:r>
            <a:r>
              <a:rPr lang="fr-CA" baseline="0" dirty="0" smtClean="0"/>
              <a:t> not good, not </a:t>
            </a:r>
            <a:r>
              <a:rPr lang="fr-CA" baseline="0" dirty="0" err="1" smtClean="0"/>
              <a:t>showing</a:t>
            </a:r>
            <a:r>
              <a:rPr lang="fr-CA" baseline="0" dirty="0" smtClean="0"/>
              <a:t> </a:t>
            </a:r>
            <a:r>
              <a:rPr lang="fr-CA" baseline="0" dirty="0" err="1" smtClean="0"/>
              <a:t>much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aside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sequence</a:t>
            </a:r>
            <a:r>
              <a:rPr lang="fr-CA" baseline="0" dirty="0" smtClean="0"/>
              <a:t> are </a:t>
            </a:r>
            <a:r>
              <a:rPr lang="fr-CA" baseline="0" dirty="0" err="1" smtClean="0"/>
              <a:t>really</a:t>
            </a:r>
            <a:r>
              <a:rPr lang="fr-CA" baseline="0" dirty="0" smtClean="0"/>
              <a:t> long, </a:t>
            </a:r>
            <a:r>
              <a:rPr lang="fr-CA" baseline="0" dirty="0" err="1" smtClean="0"/>
              <a:t>around</a:t>
            </a:r>
            <a:r>
              <a:rPr lang="fr-CA" baseline="0" dirty="0" smtClean="0"/>
              <a:t> 60 zones more </a:t>
            </a:r>
            <a:r>
              <a:rPr lang="fr-CA" baseline="0" dirty="0" err="1" smtClean="0"/>
              <a:t>than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path</a:t>
            </a:r>
            <a:r>
              <a:rPr lang="fr-CA" baseline="0" dirty="0" smtClean="0"/>
              <a:t>. </a:t>
            </a:r>
          </a:p>
          <a:p>
            <a:r>
              <a:rPr lang="fr-CA" baseline="0" dirty="0" err="1" smtClean="0"/>
              <a:t>Euclidiean</a:t>
            </a:r>
            <a:r>
              <a:rPr lang="fr-CA" baseline="0" dirty="0" smtClean="0"/>
              <a:t> distance shows </a:t>
            </a:r>
            <a:r>
              <a:rPr lang="fr-CA" baseline="0" dirty="0" err="1" smtClean="0"/>
              <a:t>that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when</a:t>
            </a:r>
            <a:r>
              <a:rPr lang="fr-CA" baseline="0" dirty="0" smtClean="0"/>
              <a:t> TZF </a:t>
            </a:r>
            <a:r>
              <a:rPr lang="fr-CA" baseline="0" dirty="0" err="1" smtClean="0"/>
              <a:t>fall</a:t>
            </a:r>
            <a:r>
              <a:rPr lang="fr-CA" baseline="0" dirty="0" smtClean="0"/>
              <a:t>, distance </a:t>
            </a:r>
            <a:r>
              <a:rPr lang="fr-CA" baseline="0" dirty="0" err="1" smtClean="0"/>
              <a:t>increase</a:t>
            </a:r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4C202-8A5D-49F8-9BD7-193FE32F63EB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7543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AFD98-1709-4C57-8D2D-CBD2274FC63E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291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5F04-9B32-4C36-9213-F5909DDD553E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64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4B3C-986A-4DD8-BBC7-41D9C8061542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17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CD97-DB4E-4E83-9706-94369F361DD2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6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9BE21-1F95-4FEB-A42D-6CD7F9A3B042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29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0440-6FA7-42C7-AC3C-400B5D72E535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51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822A-B494-4498-BA06-45D523B1B137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73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980D-F703-4292-8E96-AF41661D47CD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62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9FCE-C2F2-4D78-9C2A-F6616BBF49A1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97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BA89764-A3BD-4447-8913-31220FBABE32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20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A1B12-7245-4EF1-B7F6-8B3587396522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97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B0A4EF3-C57D-4326-A4D6-2DE2C4CC8D7C}" type="datetime1">
              <a:rPr lang="en-US" smtClean="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78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>
                <a:effectLst/>
              </a:rPr>
              <a:t>Qualitative Tracking of Objects in a Smart Home</a:t>
            </a:r>
            <a:endParaRPr lang="en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CA" dirty="0" smtClean="0"/>
              <a:t>Frédéric Bergeron</a:t>
            </a:r>
            <a:r>
              <a:rPr lang="fr-CA" dirty="0"/>
              <a:t>	</a:t>
            </a:r>
            <a:r>
              <a:rPr lang="fr-CA" dirty="0" smtClean="0"/>
              <a:t>	</a:t>
            </a:r>
            <a:r>
              <a:rPr lang="fr-CA" dirty="0" err="1" smtClean="0"/>
              <a:t>KÉvin</a:t>
            </a:r>
            <a:r>
              <a:rPr lang="fr-CA" dirty="0" smtClean="0"/>
              <a:t> bouchard	</a:t>
            </a:r>
          </a:p>
          <a:p>
            <a:r>
              <a:rPr lang="fr-CA" dirty="0" smtClean="0"/>
              <a:t>Sébastien </a:t>
            </a:r>
            <a:r>
              <a:rPr lang="fr-CA" dirty="0" err="1" smtClean="0"/>
              <a:t>Gaboury</a:t>
            </a:r>
            <a:r>
              <a:rPr lang="fr-CA" dirty="0"/>
              <a:t>	</a:t>
            </a:r>
            <a:r>
              <a:rPr lang="fr-CA" dirty="0" smtClean="0"/>
              <a:t>	Sylvain Giroux	</a:t>
            </a:r>
          </a:p>
          <a:p>
            <a:r>
              <a:rPr lang="fr-CA" dirty="0" smtClean="0"/>
              <a:t>Bruno Bouchard</a:t>
            </a:r>
            <a:endParaRPr lang="en-CA" dirty="0"/>
          </a:p>
        </p:txBody>
      </p:sp>
      <p:pic>
        <p:nvPicPr>
          <p:cNvPr id="7" name="Espace réservé du contenu 3" descr="LIARA_COU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52000" y="5497571"/>
            <a:ext cx="2540000" cy="80458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94" y="5496754"/>
            <a:ext cx="3322874" cy="8054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" y="5496754"/>
            <a:ext cx="2374896" cy="805400"/>
          </a:xfrm>
          <a:prstGeom prst="rect">
            <a:avLst/>
          </a:prstGeom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3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Metrics</a:t>
            </a:r>
            <a:endParaRPr lang="en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C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Targeted Zones </a:t>
            </a:r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 (TZF)</a:t>
            </a:r>
          </a:p>
          <a:p>
            <a:pPr marL="292608" lvl="1" indent="0">
              <a:buNone/>
            </a:pP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Percentage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zones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</a:t>
            </a:r>
            <a:endParaRPr lang="fr-CA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Sequential Targeted Zones </a:t>
            </a:r>
            <a:r>
              <a:rPr lang="en-CA" dirty="0" smtClean="0"/>
              <a:t>Found (STZF)</a:t>
            </a:r>
          </a:p>
          <a:p>
            <a:pPr marL="292608" lvl="1" indent="0">
              <a:buNone/>
            </a:pPr>
            <a:r>
              <a:rPr lang="fr-CA" dirty="0" err="1" smtClean="0"/>
              <a:t>Percentage</a:t>
            </a:r>
            <a:r>
              <a:rPr lang="fr-CA" dirty="0" smtClean="0"/>
              <a:t> of zones </a:t>
            </a:r>
            <a:r>
              <a:rPr lang="fr-CA" dirty="0" err="1" smtClean="0"/>
              <a:t>found</a:t>
            </a:r>
            <a:r>
              <a:rPr lang="fr-CA" dirty="0" smtClean="0"/>
              <a:t> in the right </a:t>
            </a:r>
            <a:r>
              <a:rPr lang="fr-CA" dirty="0" err="1" smtClean="0"/>
              <a:t>order</a:t>
            </a:r>
            <a:endParaRPr lang="fr-CA" dirty="0" smtClean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1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Metrics</a:t>
            </a:r>
            <a:endParaRPr lang="en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C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Targeted Zones </a:t>
            </a:r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 (TZF)</a:t>
            </a:r>
          </a:p>
          <a:p>
            <a:pPr marL="292608" lvl="1" indent="0">
              <a:buNone/>
            </a:pP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Percentage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zones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</a:t>
            </a:r>
            <a:endParaRPr lang="fr-CA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Sequential Targeted Zones </a:t>
            </a:r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 (STZF)</a:t>
            </a:r>
          </a:p>
          <a:p>
            <a:pPr marL="292608" lvl="1" indent="0">
              <a:buNone/>
            </a:pP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Percentage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zones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 the right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order</a:t>
            </a:r>
            <a:endParaRPr lang="fr-CA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err="1"/>
              <a:t>Levenshtein</a:t>
            </a:r>
            <a:r>
              <a:rPr lang="en-CA" dirty="0"/>
              <a:t> distance </a:t>
            </a:r>
            <a:r>
              <a:rPr lang="en-CA" dirty="0" smtClean="0"/>
              <a:t>(L </a:t>
            </a:r>
            <a:r>
              <a:rPr lang="en-CA" dirty="0" err="1" smtClean="0"/>
              <a:t>dist</a:t>
            </a:r>
            <a:r>
              <a:rPr lang="en-CA" dirty="0" smtClean="0"/>
              <a:t>)</a:t>
            </a:r>
          </a:p>
          <a:p>
            <a:pPr marL="292608" lvl="1" indent="0">
              <a:buNone/>
            </a:pPr>
            <a:r>
              <a:rPr lang="fr-CA" i="1" dirty="0" err="1" smtClean="0"/>
              <a:t>Edit</a:t>
            </a:r>
            <a:r>
              <a:rPr lang="fr-CA" i="1" dirty="0" smtClean="0"/>
              <a:t> distance</a:t>
            </a:r>
            <a:r>
              <a:rPr lang="fr-CA" dirty="0" smtClean="0"/>
              <a:t>, </a:t>
            </a:r>
            <a:r>
              <a:rPr lang="fr-CA" dirty="0" err="1" smtClean="0"/>
              <a:t>number</a:t>
            </a:r>
            <a:r>
              <a:rPr lang="fr-CA" dirty="0" smtClean="0"/>
              <a:t> of </a:t>
            </a:r>
            <a:r>
              <a:rPr lang="fr-CA" dirty="0" err="1" smtClean="0"/>
              <a:t>operations</a:t>
            </a:r>
            <a:r>
              <a:rPr lang="fr-CA" dirty="0" smtClean="0"/>
              <a:t> </a:t>
            </a:r>
            <a:r>
              <a:rPr lang="fr-CA" dirty="0" err="1" smtClean="0"/>
              <a:t>needed</a:t>
            </a:r>
            <a:r>
              <a:rPr lang="fr-CA" dirty="0" smtClean="0"/>
              <a:t> to </a:t>
            </a:r>
            <a:r>
              <a:rPr lang="fr-CA" dirty="0" err="1" smtClean="0"/>
              <a:t>make</a:t>
            </a:r>
            <a:r>
              <a:rPr lang="fr-CA" dirty="0" smtClean="0"/>
              <a:t> a </a:t>
            </a:r>
            <a:r>
              <a:rPr lang="fr-CA" dirty="0" err="1" smtClean="0"/>
              <a:t>sequence</a:t>
            </a:r>
            <a:r>
              <a:rPr lang="fr-CA" dirty="0" smtClean="0"/>
              <a:t> </a:t>
            </a:r>
            <a:r>
              <a:rPr lang="fr-CA" dirty="0" err="1" smtClean="0"/>
              <a:t>equal</a:t>
            </a:r>
            <a:r>
              <a:rPr lang="fr-CA" dirty="0" smtClean="0"/>
              <a:t> to </a:t>
            </a:r>
            <a:r>
              <a:rPr lang="fr-CA" dirty="0" err="1" smtClean="0"/>
              <a:t>another</a:t>
            </a:r>
            <a:endParaRPr lang="fr-CA" dirty="0" smtClean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7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Metrics</a:t>
            </a:r>
            <a:endParaRPr lang="en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C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Targeted Zones </a:t>
            </a:r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 (TZF)</a:t>
            </a:r>
          </a:p>
          <a:p>
            <a:pPr marL="292608" lvl="1" indent="0">
              <a:buNone/>
            </a:pP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Percentage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zones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</a:t>
            </a:r>
            <a:endParaRPr lang="fr-CA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Sequential Targeted Zones </a:t>
            </a:r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 (STZF)</a:t>
            </a:r>
          </a:p>
          <a:p>
            <a:pPr marL="292608" lvl="1" indent="0">
              <a:buNone/>
            </a:pP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Percentage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zones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found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 the right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order</a:t>
            </a:r>
            <a:endParaRPr lang="fr-CA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Levenshtein</a:t>
            </a:r>
            <a:r>
              <a:rPr lang="en-CA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distance </a:t>
            </a:r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(L </a:t>
            </a:r>
            <a:r>
              <a:rPr lang="en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dist</a:t>
            </a:r>
            <a:r>
              <a:rPr lang="en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292608" lvl="1" indent="0">
              <a:buNone/>
            </a:pP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Edit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distance,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number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operations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needed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to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make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sequence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equal</a:t>
            </a:r>
            <a:r>
              <a:rPr lang="fr-C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to </a:t>
            </a:r>
            <a:r>
              <a:rPr lang="fr-CA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another</a:t>
            </a:r>
            <a:endParaRPr lang="fr-CA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dirty="0" err="1"/>
              <a:t>Euclidiean</a:t>
            </a:r>
            <a:r>
              <a:rPr lang="en-CA" dirty="0"/>
              <a:t> distance </a:t>
            </a:r>
            <a:r>
              <a:rPr lang="en-CA" dirty="0" smtClean="0"/>
              <a:t>(E </a:t>
            </a:r>
            <a:r>
              <a:rPr lang="en-CA" dirty="0" err="1" smtClean="0"/>
              <a:t>dist</a:t>
            </a:r>
            <a:r>
              <a:rPr lang="en-CA" dirty="0" smtClean="0"/>
              <a:t>)</a:t>
            </a:r>
          </a:p>
          <a:p>
            <a:pPr marL="292608" lvl="1" indent="0">
              <a:buNone/>
            </a:pPr>
            <a:r>
              <a:rPr lang="fr-CA" dirty="0" smtClean="0"/>
              <a:t>Split zones </a:t>
            </a:r>
            <a:r>
              <a:rPr lang="fr-CA" dirty="0" err="1" smtClean="0"/>
              <a:t>found</a:t>
            </a:r>
            <a:r>
              <a:rPr lang="fr-CA" dirty="0" smtClean="0"/>
              <a:t> </a:t>
            </a:r>
            <a:r>
              <a:rPr lang="fr-CA" dirty="0" err="1" smtClean="0"/>
              <a:t>into</a:t>
            </a:r>
            <a:r>
              <a:rPr lang="fr-CA" dirty="0" smtClean="0"/>
              <a:t> N segment, </a:t>
            </a:r>
            <a:r>
              <a:rPr lang="fr-CA" dirty="0" err="1" smtClean="0"/>
              <a:t>take</a:t>
            </a:r>
            <a:r>
              <a:rPr lang="fr-CA" dirty="0" smtClean="0"/>
              <a:t> the </a:t>
            </a:r>
            <a:r>
              <a:rPr lang="fr-CA" dirty="0" err="1" smtClean="0"/>
              <a:t>mean</a:t>
            </a:r>
            <a:r>
              <a:rPr lang="fr-CA" dirty="0" smtClean="0"/>
              <a:t>, </a:t>
            </a:r>
            <a:r>
              <a:rPr lang="fr-CA" dirty="0" err="1" smtClean="0"/>
              <a:t>compute</a:t>
            </a:r>
            <a:r>
              <a:rPr lang="fr-CA" dirty="0" smtClean="0"/>
              <a:t> </a:t>
            </a:r>
            <a:r>
              <a:rPr lang="fr-CA" dirty="0" err="1" smtClean="0"/>
              <a:t>euclidiean</a:t>
            </a:r>
            <a:r>
              <a:rPr lang="fr-CA" dirty="0" smtClean="0"/>
              <a:t> distance </a:t>
            </a:r>
            <a:r>
              <a:rPr lang="fr-CA" dirty="0" err="1" smtClean="0"/>
              <a:t>with</a:t>
            </a:r>
            <a:r>
              <a:rPr lang="fr-CA" dirty="0" smtClean="0"/>
              <a:t> the </a:t>
            </a:r>
            <a:r>
              <a:rPr lang="fr-CA" dirty="0" err="1" smtClean="0"/>
              <a:t>corresponding</a:t>
            </a:r>
            <a:r>
              <a:rPr lang="fr-CA" dirty="0" smtClean="0"/>
              <a:t> N </a:t>
            </a:r>
            <a:r>
              <a:rPr lang="fr-CA" dirty="0" err="1" smtClean="0"/>
              <a:t>targeted</a:t>
            </a:r>
            <a:r>
              <a:rPr lang="fr-CA" dirty="0" smtClean="0"/>
              <a:t> zone</a:t>
            </a:r>
            <a:endParaRPr lang="en-CA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06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Raw</a:t>
            </a:r>
            <a:r>
              <a:rPr lang="fr-CA" dirty="0" smtClean="0"/>
              <a:t> </a:t>
            </a:r>
            <a:r>
              <a:rPr lang="fr-CA" dirty="0" err="1" smtClean="0"/>
              <a:t>results</a:t>
            </a:r>
            <a:endParaRPr lang="en-CA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7701502"/>
              </p:ext>
            </p:extLst>
          </p:nvPr>
        </p:nvGraphicFramePr>
        <p:xfrm>
          <a:off x="1096963" y="1846259"/>
          <a:ext cx="10058715" cy="3826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743"/>
                <a:gridCol w="2011743"/>
                <a:gridCol w="2011743"/>
                <a:gridCol w="2011743"/>
                <a:gridCol w="2011743"/>
              </a:tblGrid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Metric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TZF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STZF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 </a:t>
                      </a:r>
                      <a:r>
                        <a:rPr lang="en-CA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fr-CA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A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Bedroom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0,333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0,196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68,275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2,578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Bathroom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0,589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0,311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4,804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Hall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0,538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0,347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41,975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1,287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Kitchen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0,372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0,179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101,225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3,353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Living room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0,591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0,327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95,525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2,325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Dining room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0,114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0,057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71,175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7,101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0,423</a:t>
                      </a:r>
                      <a:endParaRPr lang="en-C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0,236</a:t>
                      </a:r>
                      <a:endParaRPr lang="en-C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74,696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3,575</a:t>
                      </a:r>
                    </a:p>
                  </a:txBody>
                  <a:tcPr marL="19399" marR="19399" marT="9525" marB="0" anchor="b"/>
                </a:tc>
              </a:tr>
            </a:tbl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5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Raw</a:t>
            </a:r>
            <a:r>
              <a:rPr lang="fr-CA" dirty="0" smtClean="0"/>
              <a:t> </a:t>
            </a:r>
            <a:r>
              <a:rPr lang="fr-CA" dirty="0" err="1" smtClean="0"/>
              <a:t>results</a:t>
            </a:r>
            <a:endParaRPr lang="en-CA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1496657"/>
              </p:ext>
            </p:extLst>
          </p:nvPr>
        </p:nvGraphicFramePr>
        <p:xfrm>
          <a:off x="1096963" y="1846259"/>
          <a:ext cx="10058715" cy="3826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743"/>
                <a:gridCol w="2011743"/>
                <a:gridCol w="2011743"/>
                <a:gridCol w="2011743"/>
                <a:gridCol w="2011743"/>
              </a:tblGrid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Metric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TZF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STZF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 </a:t>
                      </a:r>
                      <a:r>
                        <a:rPr lang="en-CA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fr-CA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A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Bedroom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0,333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0,196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68,275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2,578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Bathroom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0,589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0,311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4,804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Hall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0,538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0,347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41,975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1,287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Kitchen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0,372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0,179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101,225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3,353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Living room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0,591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0,327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95,525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2,325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Dining room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0,114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0,057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71,175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7,101</a:t>
                      </a:r>
                    </a:p>
                  </a:txBody>
                  <a:tcPr marL="19399" marR="19399" marT="9525" marB="0" anchor="b"/>
                </a:tc>
              </a:tr>
              <a:tr h="478344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0,423</a:t>
                      </a:r>
                      <a:endParaRPr lang="en-C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0,236</a:t>
                      </a:r>
                      <a:endParaRPr lang="en-C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74,696</a:t>
                      </a:r>
                    </a:p>
                  </a:txBody>
                  <a:tcPr marL="19399" marR="19399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3,575</a:t>
                      </a:r>
                    </a:p>
                  </a:txBody>
                  <a:tcPr marL="19399" marR="19399" marT="9525" marB="0" anchor="b"/>
                </a:tc>
              </a:tr>
            </a:tbl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74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/>
              <a:t>Raw</a:t>
            </a:r>
            <a:r>
              <a:rPr lang="fr-CA" dirty="0"/>
              <a:t> </a:t>
            </a:r>
            <a:r>
              <a:rPr lang="fr-CA" dirty="0" err="1"/>
              <a:t>results</a:t>
            </a:r>
            <a:endParaRPr lang="en-CA" dirty="0"/>
          </a:p>
        </p:txBody>
      </p:sp>
      <p:pic>
        <p:nvPicPr>
          <p:cNvPr id="4" name="replay_sans_filtr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1695" y="286603"/>
            <a:ext cx="6713284" cy="6058213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89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Filters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CA" dirty="0"/>
              <a:t>Moving </a:t>
            </a:r>
            <a:r>
              <a:rPr lang="en-CA" dirty="0" smtClean="0"/>
              <a:t>Average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05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en-CA" dirty="0"/>
              <a:t>Moving Average</a:t>
            </a:r>
          </a:p>
        </p:txBody>
      </p:sp>
      <p:pic>
        <p:nvPicPr>
          <p:cNvPr id="4" name="moy mo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3911" y="167567"/>
            <a:ext cx="6886550" cy="6214572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07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Filters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CA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Moving </a:t>
                </a:r>
                <a:r>
                  <a:rPr lang="en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Average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fr-CA" dirty="0" err="1" smtClean="0"/>
                  <a:t>Weighted</a:t>
                </a:r>
                <a:r>
                  <a:rPr lang="fr-CA" dirty="0" smtClean="0"/>
                  <a:t> </a:t>
                </a:r>
                <a:r>
                  <a:rPr lang="fr-CA" dirty="0" err="1" smtClean="0"/>
                  <a:t>moving</a:t>
                </a:r>
                <a:r>
                  <a:rPr lang="fr-CA" dirty="0" smtClean="0"/>
                  <a:t> </a:t>
                </a:r>
                <a:r>
                  <a:rPr lang="fr-CA" dirty="0" err="1" smtClean="0"/>
                  <a:t>average</a:t>
                </a:r>
                <a:endParaRPr lang="fr-CA" dirty="0" smtClean="0"/>
              </a:p>
              <a:p>
                <a:pPr marL="29260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</m:acc>
                      <m:r>
                        <a:rPr lang="en-CA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CA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CA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CA" dirty="0" smtClean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76" t="-181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38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</a:t>
            </a:r>
            <a:r>
              <a:rPr lang="fr-CA" dirty="0" smtClean="0"/>
              <a:t>System – </a:t>
            </a:r>
            <a:r>
              <a:rPr lang="fr-CA" dirty="0" err="1" smtClean="0"/>
              <a:t>Weighted</a:t>
            </a:r>
            <a:r>
              <a:rPr lang="fr-CA" dirty="0"/>
              <a:t> </a:t>
            </a:r>
            <a:r>
              <a:rPr lang="fr-CA" dirty="0" err="1" smtClean="0"/>
              <a:t>Moving</a:t>
            </a:r>
            <a:r>
              <a:rPr lang="fr-CA" dirty="0" smtClean="0"/>
              <a:t> </a:t>
            </a:r>
            <a:r>
              <a:rPr lang="fr-CA" dirty="0" err="1" smtClean="0"/>
              <a:t>Average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fr-CA" dirty="0" err="1" smtClean="0"/>
                  <a:t>Logarithmic</a:t>
                </a:r>
                <a:r>
                  <a:rPr lang="fr-CA" dirty="0" smtClean="0"/>
                  <a:t> distribution</a:t>
                </a:r>
                <a:r>
                  <a:rPr lang="fr-CA" dirty="0"/>
                  <a:t> </a:t>
                </a:r>
                <a:r>
                  <a:rPr lang="fr-CA" dirty="0" smtClean="0"/>
                  <a:t/>
                </a:r>
                <a:br>
                  <a:rPr lang="fr-CA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i="1">
                            <a:latin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+2</m:t>
                            </m:r>
                          </m:e>
                        </m:d>
                      </m:den>
                    </m:f>
                  </m:oMath>
                </a14:m>
                <a:endParaRPr lang="en-CA" dirty="0" smtClean="0"/>
              </a:p>
              <a:p>
                <a:pPr marL="457200" indent="-457200">
                  <a:buFont typeface="+mj-lt"/>
                  <a:buAutoNum type="arabicPeriod"/>
                </a:pPr>
                <a:endParaRPr lang="en-CA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76" t="-56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Outline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 Context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 Goal of this 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 Indoor Positioning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 smtClean="0"/>
              <a:t> Indoor </a:t>
            </a:r>
            <a:r>
              <a:rPr lang="fr-CA" dirty="0" err="1" smtClean="0"/>
              <a:t>Tracking</a:t>
            </a:r>
            <a:r>
              <a:rPr lang="fr-CA" dirty="0" smtClean="0"/>
              <a:t>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 smtClean="0"/>
              <a:t> Future </a:t>
            </a:r>
            <a:r>
              <a:rPr lang="fr-CA" dirty="0" err="1" smtClean="0"/>
              <a:t>work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2" descr="https://assets.entrepreneur.com/content/16x9/822/1392332909-how-build-business-plan-infograph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46" y="2328051"/>
            <a:ext cx="4867837" cy="273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91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</a:t>
            </a:r>
            <a:r>
              <a:rPr lang="fr-CA" dirty="0" smtClean="0"/>
              <a:t>System – </a:t>
            </a:r>
            <a:r>
              <a:rPr lang="fr-CA" dirty="0" err="1" smtClean="0"/>
              <a:t>Weighted</a:t>
            </a:r>
            <a:r>
              <a:rPr lang="fr-CA" dirty="0"/>
              <a:t> </a:t>
            </a:r>
            <a:r>
              <a:rPr lang="fr-CA" dirty="0" err="1" smtClean="0"/>
              <a:t>Moving</a:t>
            </a:r>
            <a:r>
              <a:rPr lang="fr-CA" dirty="0" smtClean="0"/>
              <a:t> </a:t>
            </a:r>
            <a:r>
              <a:rPr lang="fr-CA" dirty="0" err="1" smtClean="0"/>
              <a:t>Average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Logarithmic distribution</a:t>
                </a:r>
                <a:r>
                  <a:rPr lang="fr-CA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/>
                </a:r>
                <a:b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ctrlP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+2</m:t>
                            </m:r>
                          </m:e>
                        </m:d>
                      </m:den>
                    </m:f>
                  </m:oMath>
                </a14:m>
                <a:endParaRPr lang="en-CA" dirty="0" smtClean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CA" dirty="0" smtClean="0"/>
                  <a:t>Linear distribution</a:t>
                </a:r>
                <a:br>
                  <a:rPr lang="en-CA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=1−0.1∗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CA" dirty="0" smtClean="0"/>
              </a:p>
              <a:p>
                <a:pPr marL="457200" indent="-457200">
                  <a:buFont typeface="+mj-lt"/>
                  <a:buAutoNum type="arabicPeriod"/>
                </a:pPr>
                <a:endParaRPr lang="en-CA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76" t="-56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2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</a:t>
            </a:r>
            <a:r>
              <a:rPr lang="fr-CA" dirty="0" smtClean="0"/>
              <a:t>System – </a:t>
            </a:r>
            <a:r>
              <a:rPr lang="fr-CA" dirty="0" err="1" smtClean="0"/>
              <a:t>Weighted</a:t>
            </a:r>
            <a:r>
              <a:rPr lang="fr-CA" dirty="0"/>
              <a:t> </a:t>
            </a:r>
            <a:r>
              <a:rPr lang="fr-CA" dirty="0" err="1" smtClean="0"/>
              <a:t>Moving</a:t>
            </a:r>
            <a:r>
              <a:rPr lang="fr-CA" dirty="0" smtClean="0"/>
              <a:t> </a:t>
            </a:r>
            <a:r>
              <a:rPr lang="fr-CA" dirty="0" err="1" smtClean="0"/>
              <a:t>Average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Logarithmic distribution</a:t>
                </a:r>
                <a:r>
                  <a:rPr lang="fr-CA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/>
                </a:r>
                <a:b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ctrlP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+2</m:t>
                            </m:r>
                          </m:e>
                        </m:d>
                      </m:den>
                    </m:f>
                  </m:oMath>
                </a14:m>
                <a:endParaRPr lang="en-CA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Linear distribution</a:t>
                </a:r>
                <a:br>
                  <a:rPr lang="en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=1−0.1∗</m:t>
                    </m:r>
                    <m:r>
                      <a:rPr lang="en-CA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CA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fr-CA" dirty="0" err="1" smtClean="0"/>
                  <a:t>Exponential</a:t>
                </a:r>
                <a:r>
                  <a:rPr lang="fr-CA" dirty="0" smtClean="0"/>
                  <a:t> distribution</a:t>
                </a:r>
                <a:br>
                  <a:rPr lang="fr-CA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𝑎𝑛</m:t>
                            </m:r>
                          </m:sup>
                        </m:sSup>
                      </m:den>
                    </m:f>
                  </m:oMath>
                </a14:m>
                <a:endParaRPr lang="en-CA" dirty="0" smtClean="0"/>
              </a:p>
              <a:p>
                <a:pPr marL="457200" indent="-457200">
                  <a:buFont typeface="+mj-lt"/>
                  <a:buAutoNum type="arabicPeriod"/>
                </a:pPr>
                <a:endParaRPr lang="en-CA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76" t="-56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67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</a:t>
            </a:r>
            <a:r>
              <a:rPr lang="fr-CA" dirty="0" smtClean="0"/>
              <a:t>System – </a:t>
            </a:r>
            <a:r>
              <a:rPr lang="fr-CA" dirty="0" err="1" smtClean="0"/>
              <a:t>Weighted</a:t>
            </a:r>
            <a:r>
              <a:rPr lang="fr-CA" dirty="0"/>
              <a:t> </a:t>
            </a:r>
            <a:r>
              <a:rPr lang="fr-CA" dirty="0" err="1" smtClean="0"/>
              <a:t>Moving</a:t>
            </a:r>
            <a:r>
              <a:rPr lang="fr-CA" dirty="0" smtClean="0"/>
              <a:t> </a:t>
            </a:r>
            <a:r>
              <a:rPr lang="fr-CA" dirty="0" err="1" smtClean="0"/>
              <a:t>Average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Logarithmic distribution</a:t>
                </a:r>
                <a:r>
                  <a:rPr lang="fr-CA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/>
                </a:r>
                <a:b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ctrlP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+2</m:t>
                            </m:r>
                          </m:e>
                        </m:d>
                      </m:den>
                    </m:f>
                  </m:oMath>
                </a14:m>
                <a:endParaRPr lang="en-CA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Linear distribution</a:t>
                </a:r>
                <a:br>
                  <a:rPr lang="en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=1−0.1∗</m:t>
                    </m:r>
                    <m:r>
                      <a:rPr lang="en-CA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CA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Exponential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distribution</a:t>
                </a:r>
                <a:b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CA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𝑎𝑛</m:t>
                            </m:r>
                          </m:sup>
                        </m:sSup>
                      </m:den>
                    </m:f>
                  </m:oMath>
                </a14:m>
                <a:endParaRPr lang="en-CA" dirty="0" smtClean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fr-CA" dirty="0" err="1" smtClean="0"/>
                  <a:t>Factorial</a:t>
                </a:r>
                <a:r>
                  <a:rPr lang="fr-CA" dirty="0" smtClean="0"/>
                  <a:t> distribution</a:t>
                </a:r>
                <a:br>
                  <a:rPr lang="fr-CA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i="1">
                            <a:latin typeface="Cambria Math" panose="02040503050406030204" pitchFamily="18" charset="0"/>
                          </a:rPr>
                          <m:t>𝑎𝑛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76" t="-56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26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Indoor </a:t>
            </a:r>
            <a:r>
              <a:rPr lang="fr-CA" dirty="0" err="1" smtClean="0"/>
              <a:t>Tracking</a:t>
            </a:r>
            <a:r>
              <a:rPr lang="fr-CA" dirty="0" smtClean="0"/>
              <a:t> System - </a:t>
            </a:r>
            <a:r>
              <a:rPr lang="fr-CA" dirty="0" err="1" smtClean="0"/>
              <a:t>Results</a:t>
            </a:r>
            <a:endParaRPr lang="en-CA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30699869"/>
                  </p:ext>
                </p:extLst>
              </p:nvPr>
            </p:nvGraphicFramePr>
            <p:xfrm>
              <a:off x="2899157" y="217990"/>
              <a:ext cx="7001301" cy="660692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600501"/>
                    <a:gridCol w="1869743"/>
                    <a:gridCol w="1117471"/>
                    <a:gridCol w="916045"/>
                    <a:gridCol w="1364776"/>
                    <a:gridCol w="1132765"/>
                  </a:tblGrid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Metric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N</a:t>
                          </a:r>
                          <a:endParaRPr lang="en-CA" sz="1600" b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Weight function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STZF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Log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0,240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0,104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119,325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6,309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30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Log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0,288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0,121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107,375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6,203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40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Log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0,291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101,150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6,300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Linear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0,256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0,142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165,175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6,375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30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Linear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0,408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0,185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141,675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6,262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60934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40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Linear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0,457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0,206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108,250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5,955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=1/8</m:t>
                              </m:r>
                            </m:oMath>
                          </a14:m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0,191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0,092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122,825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6,193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=1/8</m:t>
                              </m:r>
                            </m:oMath>
                          </a14:m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0,232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0,105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119,375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6,405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=1/16</m:t>
                              </m:r>
                            </m:oMath>
                          </a14:m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0,245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0,112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128,225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6,211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=1/16</m:t>
                              </m:r>
                            </m:oMath>
                          </a14:m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0,321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0,145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114,65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6,453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Factorial 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=1/4</m:t>
                              </m:r>
                            </m:oMath>
                          </a14:m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0,211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0,107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123,425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5,105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Factorial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=1/8</m:t>
                              </m:r>
                            </m:oMath>
                          </a14:m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0,364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0,166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132,95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4,178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Factorial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effectLst/>
                                  <a:latin typeface="Cambria Math" panose="02040503050406030204" pitchFamily="18" charset="0"/>
                                </a:rPr>
                                <m:t>=1/32</m:t>
                              </m:r>
                            </m:oMath>
                          </a14:m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0,453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0,219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137,5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3,819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10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Factorial</a:t>
                          </a:r>
                          <a14:m>
                            <m:oMath xmlns:m="http://schemas.openxmlformats.org/officeDocument/2006/math"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=1/128</m:t>
                              </m:r>
                            </m:oMath>
                          </a14:m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0,487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0,246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136,625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3,865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30699869"/>
                  </p:ext>
                </p:extLst>
              </p:nvPr>
            </p:nvGraphicFramePr>
            <p:xfrm>
              <a:off x="2899157" y="217990"/>
              <a:ext cx="7001301" cy="660692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600501"/>
                    <a:gridCol w="1869743"/>
                    <a:gridCol w="1117471"/>
                    <a:gridCol w="916045"/>
                    <a:gridCol w="1364776"/>
                    <a:gridCol w="1132765"/>
                  </a:tblGrid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Metric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N</a:t>
                          </a:r>
                          <a:endParaRPr lang="en-CA" sz="1600" b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Weight function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STZF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Log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0,240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0,104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119,325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6,309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30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Log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0,288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0,121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107,375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6,203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40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Log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0,291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101,150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6,300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Linear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0,256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0,142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165,175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6,375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30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Linear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0,408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0,185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141,675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6,262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609342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40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Linear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0,457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0,206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108,250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5,955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32573" t="-859677" r="-243648" b="-8403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0,191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0,092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122,825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6,193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32573" t="-959677" r="-243648" b="-7403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0,232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0,105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119,375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6,405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32573" t="-1059677" r="-243648" b="-6403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0,245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0,112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128,225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6,211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20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32573" t="-1159677" r="-243648" b="-5403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0,321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0,145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114,65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6,453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32573" t="-1280328" r="-243648" b="-4491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0,211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0,107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123,425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5,105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32573" t="-1358065" r="-243648" b="-341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0,364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0,166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132,95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4,178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147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10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32573" t="-1458065" r="-243648" b="-241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0,453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0,219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137,5</a:t>
                          </a:r>
                          <a:endParaRPr lang="en-CA" sz="16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3,819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73152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10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32573" t="-805000" r="-243648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0,487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0,246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136,625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3,865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61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Indoor </a:t>
            </a:r>
            <a:r>
              <a:rPr lang="fr-CA" dirty="0" err="1" smtClean="0"/>
              <a:t>Tracking</a:t>
            </a:r>
            <a:r>
              <a:rPr lang="fr-CA" dirty="0" smtClean="0"/>
              <a:t> System - </a:t>
            </a:r>
            <a:r>
              <a:rPr lang="fr-CA" dirty="0" err="1" smtClean="0"/>
              <a:t>Results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48413352"/>
                  </p:ext>
                </p:extLst>
              </p:nvPr>
            </p:nvGraphicFramePr>
            <p:xfrm>
              <a:off x="2856088" y="283957"/>
              <a:ext cx="6615290" cy="602089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74134"/>
                    <a:gridCol w="2088445"/>
                    <a:gridCol w="1201521"/>
                    <a:gridCol w="813680"/>
                    <a:gridCol w="1061093"/>
                    <a:gridCol w="976417"/>
                  </a:tblGrid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Metric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N</a:t>
                          </a:r>
                          <a:endParaRPr lang="en-CA" sz="1600" b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Weight function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STZF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0,104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119,325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6,309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0,288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0,121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107,375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6,203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40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Log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0,291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0,120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101,150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6,300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0,256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0,142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165,175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0,408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0,185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141,675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6,262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40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Linear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0,457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0,206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108,250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5,955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=1/8</m:t>
                              </m:r>
                            </m:oMath>
                          </a14:m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0,191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0,092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122,825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6,193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20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=1/8</m:t>
                              </m:r>
                            </m:oMath>
                          </a14:m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0,232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119,375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6,405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=1/16</m:t>
                              </m:r>
                            </m:oMath>
                          </a14:m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0,112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128,225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6,211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20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=1/16</m:t>
                              </m:r>
                            </m:oMath>
                          </a14:m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0,321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0,145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114,65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6,453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Factorial 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=1/4</m:t>
                              </m:r>
                            </m:oMath>
                          </a14:m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0,211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0,107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123,425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5,105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Factorial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=1/8</m:t>
                              </m:r>
                            </m:oMath>
                          </a14:m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0,364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0,166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132,95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4,178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Factorial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=1/32</m:t>
                              </m:r>
                            </m:oMath>
                          </a14:m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0,453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0,219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137,5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3,819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Factorial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=1/128</m:t>
                              </m:r>
                            </m:oMath>
                          </a14:m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0,487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0,246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136,625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3,865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48413352"/>
                  </p:ext>
                </p:extLst>
              </p:nvPr>
            </p:nvGraphicFramePr>
            <p:xfrm>
              <a:off x="2856088" y="283957"/>
              <a:ext cx="6615290" cy="602089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74134"/>
                    <a:gridCol w="2088445"/>
                    <a:gridCol w="1201521"/>
                    <a:gridCol w="813680"/>
                    <a:gridCol w="1061093"/>
                    <a:gridCol w="976417"/>
                  </a:tblGrid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Metric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N</a:t>
                          </a:r>
                          <a:endParaRPr lang="en-CA" sz="1600" b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Weight function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STZF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0,104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119,325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6,309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0,288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0,121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107,375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6,203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40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Log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0,291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0,120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101,150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6,300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0,256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0,142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165,175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0,408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0,185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141,675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6,262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40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Linear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0,457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0,206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108,250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5,955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3032" t="-813115" r="-195044" b="-742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0,191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0,092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122,825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6,193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20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3032" t="-898387" r="-195044" b="-6306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0,232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119,375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6,405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3032" t="-998387" r="-195044" b="-5306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0,112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128,225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6,211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20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3032" t="-1098387" r="-195044" b="-4306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0,321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0,145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114,65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6,453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3032" t="-1198387" r="-195044" b="-3306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0,211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0,107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123,425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5,105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3032" t="-1319672" r="-195044" b="-236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0,364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0,166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132,95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4,178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3032" t="-1396774" r="-195044" b="-1322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0,453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0,219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137,5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3,819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23032" t="-1496774" r="-195044" b="-322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0,487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0,246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136,625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3,865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24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Indoor </a:t>
            </a:r>
            <a:r>
              <a:rPr lang="fr-CA" dirty="0" err="1" smtClean="0"/>
              <a:t>Tracking</a:t>
            </a:r>
            <a:r>
              <a:rPr lang="fr-CA" dirty="0" smtClean="0"/>
              <a:t> System - </a:t>
            </a:r>
            <a:r>
              <a:rPr lang="fr-CA" dirty="0" err="1" smtClean="0"/>
              <a:t>Results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51819738"/>
                  </p:ext>
                </p:extLst>
              </p:nvPr>
            </p:nvGraphicFramePr>
            <p:xfrm>
              <a:off x="2494844" y="283957"/>
              <a:ext cx="7247466" cy="602089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62845"/>
                    <a:gridCol w="2754489"/>
                    <a:gridCol w="1004711"/>
                    <a:gridCol w="1004711"/>
                    <a:gridCol w="1095022"/>
                    <a:gridCol w="925688"/>
                  </a:tblGrid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Metric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N</a:t>
                          </a:r>
                          <a:endParaRPr lang="en-CA" sz="1600" b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Weight function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STZF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0,104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119,325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6,309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0,288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0,121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107,375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6,203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40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0,291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0,120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101,150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6,300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0,256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0,142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165,175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0,408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0,185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141,675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6,262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40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0,457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0,206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108,250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5,955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=1/8</m:t>
                              </m:r>
                            </m:oMath>
                          </a14:m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0,191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0,092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122,825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6,193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=1/8</m:t>
                              </m:r>
                            </m:oMath>
                          </a14:m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0,232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119,375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6,405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=1/16</m:t>
                              </m:r>
                            </m:oMath>
                          </a14:m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0,112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128,225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6,211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20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Exp</a:t>
                          </a:r>
                          <a14:m>
                            <m:oMath xmlns:m="http://schemas.openxmlformats.org/officeDocument/2006/math"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=1/16</m:t>
                              </m:r>
                            </m:oMath>
                          </a14:m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0,321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0,145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114,65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6,453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Factorial 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=1/4</m:t>
                              </m:r>
                            </m:oMath>
                          </a14:m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0,211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0,107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123,425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5,105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Factorial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=1/8</m:t>
                              </m:r>
                            </m:oMath>
                          </a14:m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0,364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0,166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132,95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4,178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Factorial</a:t>
                          </a:r>
                          <a14:m>
                            <m:oMath xmlns:m="http://schemas.openxmlformats.org/officeDocument/2006/math"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160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=1/32</m:t>
                              </m:r>
                            </m:oMath>
                          </a14:m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0,453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0,219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137,5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3,819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10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Factorial</a:t>
                          </a:r>
                          <a14:m>
                            <m:oMath xmlns:m="http://schemas.openxmlformats.org/officeDocument/2006/math"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CA" sz="2400">
                                  <a:effectLst/>
                                  <a:latin typeface="Cambria Math" panose="02040503050406030204" pitchFamily="18" charset="0"/>
                                </a:rPr>
                                <m:t>=1/128</m:t>
                              </m:r>
                            </m:oMath>
                          </a14:m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0,487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0,246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136,625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3,865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Espace réservé du contenu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51819738"/>
                  </p:ext>
                </p:extLst>
              </p:nvPr>
            </p:nvGraphicFramePr>
            <p:xfrm>
              <a:off x="2494844" y="283957"/>
              <a:ext cx="7247466" cy="602089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62845"/>
                    <a:gridCol w="2754489"/>
                    <a:gridCol w="1004711"/>
                    <a:gridCol w="1004711"/>
                    <a:gridCol w="1095022"/>
                    <a:gridCol w="925688"/>
                  </a:tblGrid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 </a:t>
                          </a:r>
                          <a:endParaRPr lang="en-CA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Metric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A"/>
                        </a:p>
                      </a:txBody>
                      <a:tcPr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N</a:t>
                          </a:r>
                          <a:endParaRPr lang="en-CA" sz="1600" b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effectLst/>
                            </a:rPr>
                            <a:t>Weight function</a:t>
                          </a:r>
                          <a:endParaRPr lang="en-CA" sz="16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STZF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L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effectLst/>
                            </a:rPr>
                            <a:t>E dist</a:t>
                          </a:r>
                          <a:endParaRPr lang="en-CA" sz="1600" b="1" i="1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0,104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119,325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6,309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0,288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0,121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107,375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6,203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40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Log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0,291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0,120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101,150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6,300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0,256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0,142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165,175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6,375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0,408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0,185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141,675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6,262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40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Linear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0,457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0,206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108,250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5,955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17035" t="-813115" r="-147345" b="-7590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0,191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0,092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122,825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6,193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20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17035" t="-898387" r="-147345" b="-64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0,232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119,375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6,405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17035" t="-998387" r="-147345" b="-54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0,245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0,112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128,225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6,211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20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17035" t="-1098387" r="-147345" b="-44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>
                              <a:effectLst/>
                            </a:rPr>
                            <a:t>0,321</a:t>
                          </a:r>
                          <a:endParaRPr lang="en-CA" sz="2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0,145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114,65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6,453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17035" t="-1198387" r="-147345" b="-346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0,211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0,107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123,425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5,105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17035" t="-1319672" r="-147345" b="-252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0,364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0,166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132,95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4,178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10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17035" t="-1396774" r="-147345" b="-148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0,453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0,219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137,5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3,819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  <a:tr h="376306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10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b">
                        <a:blipFill rotWithShape="0">
                          <a:blip r:embed="rId3"/>
                          <a:stretch>
                            <a:fillRect l="-17035" t="-1496774" r="-147345" b="-483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0,487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2400" dirty="0">
                              <a:effectLst/>
                            </a:rPr>
                            <a:t>0,246</a:t>
                          </a:r>
                          <a:endParaRPr lang="en-CA" sz="2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136,625</a:t>
                          </a:r>
                          <a:endParaRPr lang="en-CA" sz="160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CA" sz="16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3,865</a:t>
                          </a:r>
                          <a:endParaRPr lang="en-CA" sz="16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01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Filters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Moving Average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Weighted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moving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average</a:t>
                </a:r>
                <a:endParaRPr lang="fr-CA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29260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CA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</m:acc>
                      <m:r>
                        <a:rPr lang="en-CA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CA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CA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  <m: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CA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CA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CA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CA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CA" dirty="0" err="1" smtClean="0"/>
                  <a:t>Blocking</a:t>
                </a:r>
                <a:r>
                  <a:rPr lang="fr-CA" dirty="0" smtClean="0"/>
                  <a:t> </a:t>
                </a:r>
                <a:r>
                  <a:rPr lang="fr-CA" dirty="0" err="1" smtClean="0"/>
                  <a:t>neighbour</a:t>
                </a:r>
                <a:endParaRPr lang="fr-CA" dirty="0" smtClean="0"/>
              </a:p>
              <a:p>
                <a:pPr marL="292608" lvl="1" indent="0">
                  <a:buNone/>
                </a:pPr>
                <a:r>
                  <a:rPr lang="fr-CA" dirty="0" err="1" smtClean="0"/>
                  <a:t>Only</a:t>
                </a:r>
                <a:r>
                  <a:rPr lang="fr-CA" dirty="0" smtClean="0"/>
                  <a:t> </a:t>
                </a:r>
                <a:r>
                  <a:rPr lang="fr-CA" dirty="0" err="1" smtClean="0"/>
                  <a:t>allow</a:t>
                </a:r>
                <a:r>
                  <a:rPr lang="fr-CA" dirty="0" smtClean="0"/>
                  <a:t> </a:t>
                </a:r>
                <a:r>
                  <a:rPr lang="fr-CA" dirty="0" err="1" smtClean="0"/>
                  <a:t>deplacement</a:t>
                </a:r>
                <a:r>
                  <a:rPr lang="fr-CA" dirty="0" smtClean="0"/>
                  <a:t> if the new zone </a:t>
                </a:r>
                <a:r>
                  <a:rPr lang="fr-CA" dirty="0" err="1" smtClean="0"/>
                  <a:t>is</a:t>
                </a:r>
                <a:r>
                  <a:rPr lang="fr-CA" dirty="0" smtClean="0"/>
                  <a:t> a direct </a:t>
                </a:r>
                <a:r>
                  <a:rPr lang="fr-CA" dirty="0" err="1" smtClean="0"/>
                  <a:t>neighbour</a:t>
                </a:r>
                <a:r>
                  <a:rPr lang="fr-CA" dirty="0" smtClean="0"/>
                  <a:t> to the </a:t>
                </a:r>
                <a:r>
                  <a:rPr lang="fr-CA" dirty="0" err="1" smtClean="0"/>
                  <a:t>old</a:t>
                </a:r>
                <a:r>
                  <a:rPr lang="fr-CA" dirty="0" smtClean="0"/>
                  <a:t> zone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76" t="-181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75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Filters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Moving Average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Weighted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moving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average</a:t>
                </a:r>
                <a:endParaRPr lang="fr-CA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29260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A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CA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</m:acc>
                      <m:r>
                        <a:rPr lang="en-CA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CA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CA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  <m: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CA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CA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en-CA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CA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CA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Blocking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neighbour</a:t>
                </a:r>
                <a:endParaRPr lang="fr-CA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292608" lvl="1" indent="0">
                  <a:buNone/>
                </a:pP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Only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allow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deplacement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if the new zone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is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a direct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neighbour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to the </a:t>
                </a:r>
                <a:r>
                  <a:rPr lang="fr-CA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old</a:t>
                </a:r>
                <a:r>
                  <a:rPr lang="fr-CA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zone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fr-CA" dirty="0" err="1" smtClean="0"/>
                  <a:t>Limiting</a:t>
                </a:r>
                <a:r>
                  <a:rPr lang="fr-CA" dirty="0" smtClean="0"/>
                  <a:t> </a:t>
                </a:r>
                <a:r>
                  <a:rPr lang="fr-CA" dirty="0" err="1" smtClean="0"/>
                  <a:t>neighbour</a:t>
                </a:r>
                <a:endParaRPr lang="fr-CA" dirty="0" smtClean="0"/>
              </a:p>
              <a:p>
                <a:pPr marL="292608" lvl="1" indent="0">
                  <a:buNone/>
                </a:pPr>
                <a:r>
                  <a:rPr lang="fr-CA" dirty="0" err="1" smtClean="0"/>
                  <a:t>Only</a:t>
                </a:r>
                <a:r>
                  <a:rPr lang="fr-CA" dirty="0" smtClean="0"/>
                  <a:t> move one zone at a time, in the direction of the </a:t>
                </a:r>
                <a:r>
                  <a:rPr lang="fr-CA" dirty="0" err="1" smtClean="0"/>
                  <a:t>newly</a:t>
                </a:r>
                <a:r>
                  <a:rPr lang="fr-CA" dirty="0" smtClean="0"/>
                  <a:t> </a:t>
                </a:r>
                <a:r>
                  <a:rPr lang="fr-CA" dirty="0" err="1" smtClean="0"/>
                  <a:t>predicted</a:t>
                </a:r>
                <a:r>
                  <a:rPr lang="fr-CA" dirty="0" smtClean="0"/>
                  <a:t> zone</a:t>
                </a:r>
                <a:endParaRPr lang="en-CA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76" t="-181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4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Indoor </a:t>
            </a:r>
            <a:r>
              <a:rPr lang="fr-CA" dirty="0" err="1" smtClean="0"/>
              <a:t>Tracking</a:t>
            </a:r>
            <a:r>
              <a:rPr lang="fr-CA" dirty="0" smtClean="0"/>
              <a:t> System – </a:t>
            </a:r>
            <a:r>
              <a:rPr lang="fr-CA" dirty="0" err="1" smtClean="0"/>
              <a:t>Limiting</a:t>
            </a:r>
            <a:r>
              <a:rPr lang="fr-CA" dirty="0" smtClean="0"/>
              <a:t> </a:t>
            </a:r>
            <a:r>
              <a:rPr lang="fr-CA" dirty="0" err="1" smtClean="0"/>
              <a:t>Filter</a:t>
            </a:r>
            <a:endParaRPr lang="en-CA" dirty="0"/>
          </a:p>
        </p:txBody>
      </p:sp>
      <p:pic>
        <p:nvPicPr>
          <p:cNvPr id="5" name="replay_l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6036" y="158620"/>
            <a:ext cx="6907254" cy="6233256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8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Indoor </a:t>
            </a:r>
            <a:r>
              <a:rPr lang="fr-CA" dirty="0" err="1" smtClean="0"/>
              <a:t>Tracking</a:t>
            </a:r>
            <a:r>
              <a:rPr lang="fr-CA" dirty="0" smtClean="0"/>
              <a:t> System – </a:t>
            </a:r>
            <a:r>
              <a:rPr lang="fr-CA" dirty="0" err="1" smtClean="0"/>
              <a:t>Limiting</a:t>
            </a:r>
            <a:r>
              <a:rPr lang="fr-CA" dirty="0" smtClean="0"/>
              <a:t> </a:t>
            </a:r>
            <a:r>
              <a:rPr lang="fr-CA" dirty="0" err="1" smtClean="0"/>
              <a:t>Filter</a:t>
            </a:r>
            <a:endParaRPr lang="en-CA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5831329"/>
              </p:ext>
            </p:extLst>
          </p:nvPr>
        </p:nvGraphicFramePr>
        <p:xfrm>
          <a:off x="857957" y="1737360"/>
          <a:ext cx="10645420" cy="45794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1268"/>
                <a:gridCol w="2140638"/>
                <a:gridCol w="2143426"/>
                <a:gridCol w="2645614"/>
                <a:gridCol w="1734474"/>
              </a:tblGrid>
              <a:tr h="508829">
                <a:tc>
                  <a:txBody>
                    <a:bodyPr/>
                    <a:lstStyle/>
                    <a:p>
                      <a:pPr algn="ctr"/>
                      <a:endParaRPr lang="en-CA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Metric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508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Room</a:t>
                      </a:r>
                      <a:endParaRPr lang="en-CA" sz="18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TZF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STZF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 </a:t>
                      </a:r>
                      <a:r>
                        <a:rPr lang="en-US" sz="1800" dirty="0" err="1">
                          <a:effectLst/>
                        </a:rPr>
                        <a:t>dist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 dist</a:t>
                      </a:r>
                      <a:endParaRPr lang="en-CA" sz="18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</a:tr>
              <a:tr h="508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Bedroom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0,797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0,653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124,775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2,297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</a:tr>
              <a:tr h="508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Bathroom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0,886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0,660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236,350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5,732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</a:tr>
              <a:tr h="508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Hall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0,814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0,711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64,800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1,218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</a:tr>
              <a:tr h="508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Kitchen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0,863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0,567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248,500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3,720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</a:tr>
              <a:tr h="508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Living room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0,913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0,753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207,250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2,143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</a:tr>
              <a:tr h="508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Dining room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0,496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0,233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>
                          <a:effectLst/>
                        </a:rPr>
                        <a:t>236,400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6,696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</a:tr>
              <a:tr h="508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b="1" dirty="0">
                          <a:effectLst/>
                        </a:rPr>
                        <a:t>Average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400" b="1" dirty="0" smtClean="0">
                          <a:effectLst/>
                        </a:rPr>
                        <a:t>0,795 (+0,372)</a:t>
                      </a:r>
                      <a:endParaRPr lang="en-CA" sz="2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400" b="1" dirty="0" smtClean="0">
                          <a:effectLst/>
                        </a:rPr>
                        <a:t>0,596 (+0,360)</a:t>
                      </a:r>
                      <a:endParaRPr lang="en-CA" sz="2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2400" b="1" dirty="0" smtClean="0">
                          <a:effectLst/>
                        </a:rPr>
                        <a:t>186,346 (+111,650)</a:t>
                      </a:r>
                      <a:endParaRPr lang="en-CA" sz="24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b="1" dirty="0" smtClean="0">
                          <a:effectLst/>
                        </a:rPr>
                        <a:t>3,634(+0,059)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Context</a:t>
            </a:r>
            <a:endParaRPr lang="en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 smtClean="0"/>
              <a:t>It </a:t>
            </a:r>
            <a:r>
              <a:rPr lang="en-CA" dirty="0"/>
              <a:t>is predicted that health care costs will continue to grow at a faster rate than the economy for the next </a:t>
            </a:r>
            <a:r>
              <a:rPr lang="en-CA" dirty="0" smtClean="0"/>
              <a:t>decades</a:t>
            </a:r>
          </a:p>
          <a:p>
            <a:r>
              <a:rPr lang="en-CA" dirty="0" smtClean="0"/>
              <a:t>Assistive </a:t>
            </a:r>
            <a:r>
              <a:rPr lang="en-CA" dirty="0"/>
              <a:t>smart home </a:t>
            </a:r>
            <a:r>
              <a:rPr lang="en-CA" dirty="0" smtClean="0"/>
              <a:t>are seen as a solution as they enable </a:t>
            </a:r>
            <a:r>
              <a:rPr lang="en-CA" dirty="0"/>
              <a:t>aging in </a:t>
            </a:r>
            <a:r>
              <a:rPr lang="en-CA" dirty="0" smtClean="0"/>
              <a:t>place.</a:t>
            </a:r>
          </a:p>
          <a:p>
            <a:endParaRPr lang="en-CA" dirty="0"/>
          </a:p>
        </p:txBody>
      </p:sp>
      <p:pic>
        <p:nvPicPr>
          <p:cNvPr id="8" name="Espace réservé du contenu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84" y="1846263"/>
            <a:ext cx="4802832" cy="4022725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09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Future </a:t>
            </a:r>
            <a:r>
              <a:rPr lang="fr-CA" dirty="0" err="1" smtClean="0"/>
              <a:t>work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CA" dirty="0" err="1" smtClean="0"/>
              <a:t>Increase</a:t>
            </a:r>
            <a:r>
              <a:rPr lang="fr-CA" dirty="0" smtClean="0"/>
              <a:t> the IPS </a:t>
            </a:r>
            <a:r>
              <a:rPr lang="fr-CA" dirty="0" err="1" smtClean="0"/>
              <a:t>accuracy</a:t>
            </a:r>
            <a:endParaRPr lang="fr-CA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fr-CA" dirty="0" smtClean="0"/>
              <a:t>By </a:t>
            </a:r>
            <a:r>
              <a:rPr lang="fr-CA" dirty="0" err="1" smtClean="0"/>
              <a:t>increasing</a:t>
            </a:r>
            <a:r>
              <a:rPr lang="fr-CA" dirty="0" smtClean="0"/>
              <a:t> zones sizes in the </a:t>
            </a:r>
            <a:r>
              <a:rPr lang="fr-CA" dirty="0" err="1" smtClean="0"/>
              <a:t>kitchen</a:t>
            </a:r>
            <a:r>
              <a:rPr lang="fr-CA" dirty="0" smtClean="0"/>
              <a:t> and the </a:t>
            </a:r>
            <a:r>
              <a:rPr lang="fr-CA" dirty="0" err="1" smtClean="0"/>
              <a:t>dining</a:t>
            </a:r>
            <a:r>
              <a:rPr lang="fr-CA" dirty="0" smtClean="0"/>
              <a:t> room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CA" dirty="0"/>
          </a:p>
          <a:p>
            <a:pPr>
              <a:buFont typeface="Arial" panose="020B0604020202020204" pitchFamily="34" charset="0"/>
              <a:buChar char="•"/>
            </a:pPr>
            <a:r>
              <a:rPr lang="fr-CA" dirty="0" err="1" smtClean="0"/>
              <a:t>Increase</a:t>
            </a:r>
            <a:r>
              <a:rPr lang="fr-CA" dirty="0" smtClean="0"/>
              <a:t> the ITS </a:t>
            </a:r>
            <a:r>
              <a:rPr lang="fr-CA" dirty="0" err="1" smtClean="0"/>
              <a:t>accuracy</a:t>
            </a:r>
            <a:endParaRPr lang="fr-CA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fr-CA" dirty="0" err="1" smtClean="0"/>
              <a:t>With</a:t>
            </a:r>
            <a:r>
              <a:rPr lang="fr-CA" dirty="0" smtClean="0"/>
              <a:t> new </a:t>
            </a:r>
            <a:r>
              <a:rPr lang="fr-CA" dirty="0" err="1" smtClean="0"/>
              <a:t>filters</a:t>
            </a:r>
            <a:endParaRPr lang="fr-CA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fr-CA" dirty="0"/>
          </a:p>
          <a:p>
            <a:pPr>
              <a:buFont typeface="Arial" panose="020B0604020202020204" pitchFamily="34" charset="0"/>
              <a:buChar char="•"/>
            </a:pPr>
            <a:r>
              <a:rPr lang="fr-CA" dirty="0" smtClean="0"/>
              <a:t>Use the ITS for ADL recognition</a:t>
            </a:r>
          </a:p>
          <a:p>
            <a:pPr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26" name="Picture 2" descr="http://michelewoodward.com/images/Whats-Next20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733" y="2576301"/>
            <a:ext cx="333375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57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Thanks</a:t>
            </a:r>
            <a:endParaRPr lang="en-CA" dirty="0"/>
          </a:p>
        </p:txBody>
      </p:sp>
      <p:pic>
        <p:nvPicPr>
          <p:cNvPr id="4" name="Espace réservé du contenu 3" descr="LIARA_COU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25551" y="4460257"/>
            <a:ext cx="4130129" cy="13082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51" y="2687217"/>
            <a:ext cx="3227658" cy="1094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82949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dirty="0"/>
              <a:t>Questions?</a:t>
            </a:r>
            <a:endParaRPr lang="en-CA" sz="48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6" y="4460257"/>
            <a:ext cx="5397628" cy="130828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55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Context</a:t>
            </a:r>
            <a:r>
              <a:rPr lang="fr-CA" dirty="0" smtClean="0"/>
              <a:t> – DOMUS </a:t>
            </a:r>
            <a:endParaRPr lang="en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CA" b="1" i="1" dirty="0" err="1"/>
              <a:t>Domus</a:t>
            </a:r>
            <a:r>
              <a:rPr lang="en-CA" i="1" dirty="0"/>
              <a:t> is a research laboratory on computer science specialized in smart home and cognitive assistance for people with cognitive deficits</a:t>
            </a:r>
            <a:r>
              <a:rPr lang="en-CA" i="1" dirty="0" smtClean="0"/>
              <a:t>.</a:t>
            </a:r>
          </a:p>
          <a:p>
            <a:r>
              <a:rPr lang="fr-CA" dirty="0" smtClean="0"/>
              <a:t>- Full </a:t>
            </a:r>
            <a:r>
              <a:rPr lang="fr-CA" dirty="0" err="1" smtClean="0"/>
              <a:t>scale</a:t>
            </a:r>
            <a:r>
              <a:rPr lang="fr-CA" dirty="0" smtClean="0"/>
              <a:t> smart home</a:t>
            </a:r>
          </a:p>
          <a:p>
            <a:pPr lvl="1"/>
            <a:r>
              <a:rPr lang="fr-CA" dirty="0" smtClean="0"/>
              <a:t>6 </a:t>
            </a:r>
            <a:r>
              <a:rPr lang="fr-CA" dirty="0" err="1" smtClean="0"/>
              <a:t>rooms</a:t>
            </a:r>
            <a:endParaRPr lang="fr-CA" dirty="0" smtClean="0"/>
          </a:p>
          <a:p>
            <a:pPr lvl="1"/>
            <a:r>
              <a:rPr lang="fr-CA" dirty="0" err="1" smtClean="0"/>
              <a:t>Dozens</a:t>
            </a:r>
            <a:r>
              <a:rPr lang="fr-CA" dirty="0" smtClean="0"/>
              <a:t> of </a:t>
            </a:r>
            <a:r>
              <a:rPr lang="fr-CA" dirty="0" err="1" smtClean="0"/>
              <a:t>sensors</a:t>
            </a:r>
            <a:endParaRPr lang="fr-CA" dirty="0" smtClean="0"/>
          </a:p>
          <a:p>
            <a:pPr lvl="1"/>
            <a:r>
              <a:rPr lang="fr-CA" dirty="0" smtClean="0"/>
              <a:t>20 RFID </a:t>
            </a:r>
            <a:r>
              <a:rPr lang="fr-CA" dirty="0" err="1" smtClean="0"/>
              <a:t>antennas</a:t>
            </a:r>
            <a:endParaRPr lang="fr-CA" dirty="0" smtClean="0"/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fr-CA" sz="2000" dirty="0" smtClean="0"/>
              <a:t>- Multi-</a:t>
            </a:r>
            <a:r>
              <a:rPr lang="fr-CA" sz="2000" dirty="0" err="1" smtClean="0"/>
              <a:t>disciplinary</a:t>
            </a:r>
            <a:r>
              <a:rPr lang="fr-CA" sz="2000" dirty="0" smtClean="0"/>
              <a:t> </a:t>
            </a:r>
            <a:r>
              <a:rPr lang="fr-CA" sz="2000" dirty="0" err="1" smtClean="0"/>
              <a:t>lab</a:t>
            </a:r>
          </a:p>
          <a:p>
            <a:pPr lvl="1">
              <a:lnSpc>
                <a:spcPct val="100000"/>
              </a:lnSpc>
              <a:buSzPct val="100000"/>
            </a:pPr>
            <a:r>
              <a:rPr lang="fr-CA" dirty="0" err="1"/>
              <a:t>Programmers</a:t>
            </a:r>
            <a:endParaRPr lang="fr-CA" dirty="0"/>
          </a:p>
          <a:p>
            <a:pPr lvl="1">
              <a:lnSpc>
                <a:spcPct val="100000"/>
              </a:lnSpc>
              <a:buSzPct val="100000"/>
            </a:pPr>
            <a:r>
              <a:rPr lang="fr-CA" dirty="0" err="1"/>
              <a:t>Ergonomists</a:t>
            </a:r>
            <a:endParaRPr lang="fr-CA" dirty="0"/>
          </a:p>
          <a:p>
            <a:pPr lvl="1">
              <a:lnSpc>
                <a:spcPct val="100000"/>
              </a:lnSpc>
              <a:buSzPct val="100000"/>
            </a:pPr>
            <a:r>
              <a:rPr lang="fr-CA" dirty="0" err="1"/>
              <a:t>Psychologist</a:t>
            </a:r>
            <a:endParaRPr lang="fr-CA" dirty="0"/>
          </a:p>
        </p:txBody>
      </p:sp>
      <p:pic>
        <p:nvPicPr>
          <p:cNvPr id="8" name="Espace réservé du contenu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84" y="1846263"/>
            <a:ext cx="4802832" cy="4022725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Goal</a:t>
            </a:r>
            <a:endParaRPr lang="en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i="1" dirty="0" smtClean="0"/>
              <a:t>Final goal </a:t>
            </a:r>
            <a:r>
              <a:rPr lang="fr-CA" i="1" dirty="0" smtClean="0">
                <a:sym typeface="Wingdings" panose="05000000000000000000" pitchFamily="2" charset="2"/>
              </a:rPr>
              <a:t> </a:t>
            </a:r>
            <a:r>
              <a:rPr lang="fr-CA" i="1" dirty="0" err="1" smtClean="0">
                <a:sym typeface="Wingdings" panose="05000000000000000000" pitchFamily="2" charset="2"/>
              </a:rPr>
              <a:t>Activities</a:t>
            </a:r>
            <a:r>
              <a:rPr lang="fr-CA" i="1" dirty="0" smtClean="0">
                <a:sym typeface="Wingdings" panose="05000000000000000000" pitchFamily="2" charset="2"/>
              </a:rPr>
              <a:t> of </a:t>
            </a:r>
            <a:r>
              <a:rPr lang="fr-CA" i="1" dirty="0" err="1" smtClean="0">
                <a:sym typeface="Wingdings" panose="05000000000000000000" pitchFamily="2" charset="2"/>
              </a:rPr>
              <a:t>daily</a:t>
            </a:r>
            <a:r>
              <a:rPr lang="fr-CA" i="1" dirty="0" smtClean="0">
                <a:sym typeface="Wingdings" panose="05000000000000000000" pitchFamily="2" charset="2"/>
              </a:rPr>
              <a:t> living recognition</a:t>
            </a:r>
          </a:p>
          <a:p>
            <a:endParaRPr lang="fr-CA" dirty="0" smtClean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fr-CA" dirty="0" smtClean="0">
                <a:sym typeface="Wingdings" panose="05000000000000000000" pitchFamily="2" charset="2"/>
              </a:rPr>
              <a:t>Indoor </a:t>
            </a:r>
            <a:r>
              <a:rPr lang="fr-CA" dirty="0" err="1" smtClean="0">
                <a:sym typeface="Wingdings" panose="05000000000000000000" pitchFamily="2" charset="2"/>
              </a:rPr>
              <a:t>positioning</a:t>
            </a:r>
            <a:r>
              <a:rPr lang="fr-CA" dirty="0" smtClean="0">
                <a:sym typeface="Wingdings" panose="05000000000000000000" pitchFamily="2" charset="2"/>
              </a:rPr>
              <a:t> system (IPS)</a:t>
            </a:r>
          </a:p>
          <a:p>
            <a:pPr marL="457200" indent="-457200">
              <a:buFont typeface="+mj-lt"/>
              <a:buAutoNum type="arabicPeriod"/>
            </a:pPr>
            <a:r>
              <a:rPr lang="fr-CA" sz="2400" b="1" dirty="0" smtClean="0">
                <a:sym typeface="Wingdings" panose="05000000000000000000" pitchFamily="2" charset="2"/>
              </a:rPr>
              <a:t>Indoor </a:t>
            </a:r>
            <a:r>
              <a:rPr lang="fr-CA" sz="2400" b="1" dirty="0" err="1" smtClean="0">
                <a:sym typeface="Wingdings" panose="05000000000000000000" pitchFamily="2" charset="2"/>
              </a:rPr>
              <a:t>tracking</a:t>
            </a:r>
            <a:r>
              <a:rPr lang="fr-CA" sz="2400" b="1" dirty="0" smtClean="0">
                <a:sym typeface="Wingdings" panose="05000000000000000000" pitchFamily="2" charset="2"/>
              </a:rPr>
              <a:t> system (ITS)</a:t>
            </a:r>
          </a:p>
          <a:p>
            <a:pPr marL="457200" indent="-457200">
              <a:buFont typeface="+mj-lt"/>
              <a:buAutoNum type="arabicPeriod"/>
            </a:pPr>
            <a:r>
              <a:rPr lang="fr-CA" i="1" dirty="0" smtClean="0">
                <a:sym typeface="Wingdings" panose="05000000000000000000" pitchFamily="2" charset="2"/>
              </a:rPr>
              <a:t>ADL recognition (</a:t>
            </a:r>
            <a:r>
              <a:rPr lang="fr-CA" i="1" dirty="0" err="1" smtClean="0">
                <a:sym typeface="Wingdings" panose="05000000000000000000" pitchFamily="2" charset="2"/>
              </a:rPr>
              <a:t>work</a:t>
            </a:r>
            <a:r>
              <a:rPr lang="fr-CA" i="1" dirty="0" smtClean="0">
                <a:sym typeface="Wingdings" panose="05000000000000000000" pitchFamily="2" charset="2"/>
              </a:rPr>
              <a:t> in </a:t>
            </a:r>
            <a:r>
              <a:rPr lang="fr-CA" i="1" dirty="0" err="1" smtClean="0">
                <a:sym typeface="Wingdings" panose="05000000000000000000" pitchFamily="2" charset="2"/>
              </a:rPr>
              <a:t>progress</a:t>
            </a:r>
            <a:r>
              <a:rPr lang="fr-CA" i="1" dirty="0" smtClean="0">
                <a:sym typeface="Wingdings" panose="05000000000000000000" pitchFamily="2" charset="2"/>
              </a:rPr>
              <a:t>)</a:t>
            </a:r>
          </a:p>
          <a:p>
            <a:endParaRPr lang="fr-CA" dirty="0" smtClean="0">
              <a:sym typeface="Wingdings" panose="05000000000000000000" pitchFamily="2" charset="2"/>
            </a:endParaRPr>
          </a:p>
          <a:p>
            <a:endParaRPr lang="en-CA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15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Indoor </a:t>
            </a:r>
            <a:r>
              <a:rPr lang="fr-CA" dirty="0" err="1" smtClean="0"/>
              <a:t>Positioning</a:t>
            </a:r>
            <a:r>
              <a:rPr lang="fr-CA" dirty="0" smtClean="0"/>
              <a:t> System – </a:t>
            </a:r>
            <a:r>
              <a:rPr lang="fr-CA" dirty="0" err="1" smtClean="0"/>
              <a:t>Tracked</a:t>
            </a:r>
            <a:r>
              <a:rPr lang="fr-CA" dirty="0" smtClean="0"/>
              <a:t> Object</a:t>
            </a:r>
            <a:endParaRPr lang="en-CA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CA" dirty="0" smtClean="0"/>
              <a:t>Plastic </a:t>
            </a:r>
            <a:r>
              <a:rPr lang="fr-CA" dirty="0" err="1" smtClean="0"/>
              <a:t>bottle</a:t>
            </a:r>
            <a:endParaRPr lang="fr-CA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r-CA" dirty="0" smtClean="0"/>
              <a:t>4 tags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 err="1" smtClean="0"/>
              <a:t>Hold</a:t>
            </a:r>
            <a:r>
              <a:rPr lang="fr-CA" dirty="0" smtClean="0"/>
              <a:t> at </a:t>
            </a:r>
            <a:r>
              <a:rPr lang="fr-CA" dirty="0" err="1" smtClean="0"/>
              <a:t>counter</a:t>
            </a:r>
            <a:r>
              <a:rPr lang="fr-CA" dirty="0" smtClean="0"/>
              <a:t> </a:t>
            </a:r>
            <a:r>
              <a:rPr lang="fr-CA" dirty="0" err="1" smtClean="0"/>
              <a:t>height</a:t>
            </a:r>
            <a:r>
              <a:rPr lang="fr-CA" dirty="0" smtClean="0"/>
              <a:t> (about 1m)</a:t>
            </a:r>
            <a:endParaRPr lang="en-CA" dirty="0"/>
          </a:p>
        </p:txBody>
      </p:sp>
      <p:pic>
        <p:nvPicPr>
          <p:cNvPr id="15" name="Espace réservé du contenu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5438" y="2263550"/>
            <a:ext cx="4022725" cy="3188151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4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Indoor Positioning System – Zones</a:t>
            </a:r>
            <a:endParaRPr lang="en-CA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71" y="1756402"/>
            <a:ext cx="3542360" cy="4022725"/>
          </a:xfrm>
        </p:spPr>
      </p:pic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1097280" y="1846194"/>
            <a:ext cx="493776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20cm </a:t>
            </a:r>
            <a:r>
              <a:rPr lang="en-CA" dirty="0"/>
              <a:t>x </a:t>
            </a:r>
            <a:r>
              <a:rPr lang="en-CA" dirty="0" smtClean="0"/>
              <a:t>20cm: kitchen, dining room</a:t>
            </a:r>
          </a:p>
          <a:p>
            <a:pPr>
              <a:buFont typeface="Arial" panose="020B0604020202020204" pitchFamily="34" charset="0"/>
              <a:buChar char="•"/>
            </a:pPr>
            <a:endParaRPr lang="en-CA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60cm x </a:t>
            </a:r>
            <a:r>
              <a:rPr lang="en-CA" dirty="0" smtClean="0"/>
              <a:t>60cm: bedroom, bathroom</a:t>
            </a:r>
          </a:p>
          <a:p>
            <a:pPr>
              <a:buFont typeface="Arial" panose="020B0604020202020204" pitchFamily="34" charset="0"/>
              <a:buChar char="•"/>
            </a:pPr>
            <a:endParaRPr lang="en-CA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CA" dirty="0"/>
              <a:t>75cm x </a:t>
            </a:r>
            <a:r>
              <a:rPr lang="en-CA" dirty="0" smtClean="0"/>
              <a:t>75cm: hall, living room</a:t>
            </a:r>
          </a:p>
          <a:p>
            <a:pPr>
              <a:buFont typeface="Arial" panose="020B0604020202020204" pitchFamily="34" charset="0"/>
              <a:buChar char="•"/>
            </a:pPr>
            <a:endParaRPr lang="fr-CA" dirty="0"/>
          </a:p>
          <a:p>
            <a:pPr marL="0" indent="0">
              <a:buNone/>
            </a:pPr>
            <a:r>
              <a:rPr lang="fr-CA" dirty="0" smtClean="0">
                <a:sym typeface="Wingdings" panose="05000000000000000000" pitchFamily="2" charset="2"/>
              </a:rPr>
              <a:t></a:t>
            </a:r>
            <a:r>
              <a:rPr lang="en-CA" dirty="0"/>
              <a:t> accuracy ranging from 80</a:t>
            </a:r>
            <a:r>
              <a:rPr lang="en-CA" dirty="0" smtClean="0"/>
              <a:t>% (dining room) </a:t>
            </a:r>
            <a:r>
              <a:rPr lang="en-CA" dirty="0"/>
              <a:t>to 95</a:t>
            </a:r>
            <a:r>
              <a:rPr lang="en-CA" dirty="0" smtClean="0"/>
              <a:t>% (hall)</a:t>
            </a:r>
            <a:endParaRPr lang="en-CA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75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Indoor </a:t>
            </a:r>
            <a:r>
              <a:rPr lang="fr-CA" dirty="0" err="1" smtClean="0"/>
              <a:t>Tracking</a:t>
            </a:r>
            <a:r>
              <a:rPr lang="fr-CA" dirty="0" smtClean="0"/>
              <a:t> System </a:t>
            </a:r>
            <a:r>
              <a:rPr lang="fr-CA" dirty="0"/>
              <a:t>–</a:t>
            </a:r>
            <a:r>
              <a:rPr lang="fr-CA" dirty="0" smtClean="0"/>
              <a:t> </a:t>
            </a:r>
            <a:r>
              <a:rPr lang="fr-CA" dirty="0" err="1" smtClean="0"/>
              <a:t>Dataset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CA" dirty="0" smtClean="0"/>
              <a:t>6 </a:t>
            </a:r>
            <a:r>
              <a:rPr lang="fr-CA" dirty="0" err="1" smtClean="0"/>
              <a:t>rooms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smtClean="0"/>
              <a:t>4 </a:t>
            </a:r>
            <a:r>
              <a:rPr lang="fr-CA" dirty="0" err="1" smtClean="0"/>
              <a:t>paths</a:t>
            </a:r>
            <a:r>
              <a:rPr lang="fr-CA" dirty="0" smtClean="0"/>
              <a:t> per room</a:t>
            </a:r>
          </a:p>
          <a:p>
            <a:endParaRPr lang="fr-CA" dirty="0" smtClean="0"/>
          </a:p>
          <a:p>
            <a:r>
              <a:rPr lang="fr-CA" dirty="0" smtClean="0"/>
              <a:t>10 tries per </a:t>
            </a:r>
            <a:r>
              <a:rPr lang="fr-CA" dirty="0" err="1" smtClean="0"/>
              <a:t>path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smtClean="0"/>
              <a:t>240 </a:t>
            </a:r>
            <a:r>
              <a:rPr lang="fr-CA" dirty="0" err="1" smtClean="0"/>
              <a:t>tagged</a:t>
            </a:r>
            <a:r>
              <a:rPr lang="fr-CA" dirty="0" smtClean="0"/>
              <a:t> </a:t>
            </a:r>
            <a:r>
              <a:rPr lang="fr-CA" dirty="0" err="1" smtClean="0"/>
              <a:t>paths</a:t>
            </a:r>
            <a:r>
              <a:rPr lang="fr-CA" dirty="0" smtClean="0"/>
              <a:t> </a:t>
            </a:r>
            <a:r>
              <a:rPr lang="fr-CA" dirty="0" smtClean="0"/>
              <a:t>total</a:t>
            </a:r>
            <a:endParaRPr lang="en-CA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389" y="2024666"/>
            <a:ext cx="5471291" cy="3665495"/>
          </a:xfrm>
        </p:spPr>
      </p:pic>
      <p:sp>
        <p:nvSpPr>
          <p:cNvPr id="5" name="Multiplier 4"/>
          <p:cNvSpPr/>
          <p:nvPr/>
        </p:nvSpPr>
        <p:spPr>
          <a:xfrm>
            <a:off x="1293341" y="2248930"/>
            <a:ext cx="395416" cy="387178"/>
          </a:xfrm>
          <a:prstGeom prst="mathMultipl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Multiplier 5"/>
          <p:cNvSpPr/>
          <p:nvPr/>
        </p:nvSpPr>
        <p:spPr>
          <a:xfrm>
            <a:off x="1293341" y="3205572"/>
            <a:ext cx="395416" cy="387178"/>
          </a:xfrm>
          <a:prstGeom prst="mathMultipl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Égal 6"/>
          <p:cNvSpPr/>
          <p:nvPr/>
        </p:nvSpPr>
        <p:spPr>
          <a:xfrm>
            <a:off x="1293341" y="4162214"/>
            <a:ext cx="395416" cy="296562"/>
          </a:xfrm>
          <a:prstGeom prst="mathEqua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0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Indoor </a:t>
            </a:r>
            <a:r>
              <a:rPr lang="fr-CA" dirty="0" err="1"/>
              <a:t>Tracking</a:t>
            </a:r>
            <a:r>
              <a:rPr lang="fr-CA" dirty="0"/>
              <a:t> System – </a:t>
            </a:r>
            <a:r>
              <a:rPr lang="fr-CA" dirty="0" err="1" smtClean="0"/>
              <a:t>Metrics</a:t>
            </a:r>
            <a:endParaRPr lang="en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CA" dirty="0"/>
              <a:t>Targeted Zones </a:t>
            </a:r>
            <a:r>
              <a:rPr lang="en-CA" dirty="0" smtClean="0"/>
              <a:t>Found (TZF)</a:t>
            </a:r>
          </a:p>
          <a:p>
            <a:pPr marL="292608" lvl="1" indent="0">
              <a:buNone/>
            </a:pPr>
            <a:r>
              <a:rPr lang="fr-CA" dirty="0" err="1" smtClean="0"/>
              <a:t>Percentage</a:t>
            </a:r>
            <a:r>
              <a:rPr lang="fr-CA" dirty="0" smtClean="0"/>
              <a:t> of zones </a:t>
            </a:r>
            <a:r>
              <a:rPr lang="fr-CA" dirty="0" err="1" smtClean="0"/>
              <a:t>found</a:t>
            </a:r>
            <a:endParaRPr lang="fr-CA" dirty="0" smtClean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54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étrospective">
  <a:themeElements>
    <a:clrScheme name="Bleu 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1227</TotalTime>
  <Words>1766</Words>
  <Application>Microsoft Office PowerPoint</Application>
  <PresentationFormat>Grand écran</PresentationFormat>
  <Paragraphs>664</Paragraphs>
  <Slides>31</Slides>
  <Notes>26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9" baseType="lpstr">
      <vt:lpstr>SimSun</vt:lpstr>
      <vt:lpstr>Arial</vt:lpstr>
      <vt:lpstr>Calibri</vt:lpstr>
      <vt:lpstr>Calibri Light</vt:lpstr>
      <vt:lpstr>Cambria Math</vt:lpstr>
      <vt:lpstr>Times New Roman</vt:lpstr>
      <vt:lpstr>Wingdings</vt:lpstr>
      <vt:lpstr>Rétrospective</vt:lpstr>
      <vt:lpstr>Qualitative Tracking of Objects in a Smart Home</vt:lpstr>
      <vt:lpstr>Outline</vt:lpstr>
      <vt:lpstr>Context</vt:lpstr>
      <vt:lpstr>Context – DOMUS </vt:lpstr>
      <vt:lpstr>Goal</vt:lpstr>
      <vt:lpstr>Indoor Positioning System – Tracked Object</vt:lpstr>
      <vt:lpstr>Indoor Positioning System – Zones</vt:lpstr>
      <vt:lpstr>Indoor Tracking System – Dataset</vt:lpstr>
      <vt:lpstr>Indoor Tracking System – Metrics</vt:lpstr>
      <vt:lpstr>Indoor Tracking System – Metrics</vt:lpstr>
      <vt:lpstr>Indoor Tracking System – Metrics</vt:lpstr>
      <vt:lpstr>Indoor Tracking System – Metrics</vt:lpstr>
      <vt:lpstr>Indoor Tracking System – Raw results</vt:lpstr>
      <vt:lpstr>Indoor Tracking System – Raw results</vt:lpstr>
      <vt:lpstr>Indoor Tracking System – Raw results</vt:lpstr>
      <vt:lpstr>Indoor Tracking System – Filters</vt:lpstr>
      <vt:lpstr>Indoor Tracking System – Moving Average</vt:lpstr>
      <vt:lpstr>Indoor Tracking System – Filters</vt:lpstr>
      <vt:lpstr>Indoor Tracking System – Weighted Moving Average</vt:lpstr>
      <vt:lpstr>Indoor Tracking System – Weighted Moving Average</vt:lpstr>
      <vt:lpstr>Indoor Tracking System – Weighted Moving Average</vt:lpstr>
      <vt:lpstr>Indoor Tracking System – Weighted Moving Average</vt:lpstr>
      <vt:lpstr>Indoor Tracking System - Results</vt:lpstr>
      <vt:lpstr>Indoor Tracking System - Results</vt:lpstr>
      <vt:lpstr>Indoor Tracking System - Results</vt:lpstr>
      <vt:lpstr>Indoor Tracking System – Filters</vt:lpstr>
      <vt:lpstr>Indoor Tracking System – Filters</vt:lpstr>
      <vt:lpstr>Indoor Tracking System – Limiting Filter</vt:lpstr>
      <vt:lpstr>Indoor Tracking System – Limiting Filter</vt:lpstr>
      <vt:lpstr>Future work</vt:lpstr>
      <vt:lpstr>Thanks</vt:lpstr>
    </vt:vector>
  </TitlesOfParts>
  <Company>Universite de Sherbrooke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Qualitative Tracking of Objects in a Smart Home</dc:title>
  <dc:creator>Frédéric Bergeron</dc:creator>
  <cp:lastModifiedBy>Frédéric Bergeron</cp:lastModifiedBy>
  <cp:revision>60</cp:revision>
  <dcterms:created xsi:type="dcterms:W3CDTF">2015-11-02T21:32:17Z</dcterms:created>
  <dcterms:modified xsi:type="dcterms:W3CDTF">2016-06-28T20:00:41Z</dcterms:modified>
</cp:coreProperties>
</file>